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0" r:id="rId2"/>
  </p:sldMasterIdLst>
  <p:sldIdLst>
    <p:sldId id="256" r:id="rId3"/>
    <p:sldId id="345" r:id="rId4"/>
    <p:sldId id="257" r:id="rId5"/>
    <p:sldId id="259" r:id="rId6"/>
    <p:sldId id="261" r:id="rId7"/>
    <p:sldId id="264" r:id="rId8"/>
    <p:sldId id="265" r:id="rId9"/>
    <p:sldId id="272" r:id="rId10"/>
    <p:sldId id="266" r:id="rId11"/>
    <p:sldId id="273" r:id="rId12"/>
    <p:sldId id="258" r:id="rId13"/>
    <p:sldId id="268" r:id="rId14"/>
    <p:sldId id="269" r:id="rId15"/>
    <p:sldId id="281" r:id="rId16"/>
    <p:sldId id="279" r:id="rId17"/>
    <p:sldId id="293" r:id="rId18"/>
    <p:sldId id="306" r:id="rId19"/>
    <p:sldId id="308" r:id="rId20"/>
    <p:sldId id="299" r:id="rId21"/>
    <p:sldId id="309" r:id="rId22"/>
    <p:sldId id="310" r:id="rId23"/>
    <p:sldId id="312" r:id="rId24"/>
    <p:sldId id="301" r:id="rId25"/>
    <p:sldId id="314" r:id="rId26"/>
    <p:sldId id="313" r:id="rId27"/>
    <p:sldId id="302" r:id="rId28"/>
    <p:sldId id="303" r:id="rId29"/>
    <p:sldId id="304" r:id="rId30"/>
    <p:sldId id="305" r:id="rId31"/>
    <p:sldId id="317" r:id="rId32"/>
    <p:sldId id="318" r:id="rId33"/>
    <p:sldId id="319" r:id="rId34"/>
    <p:sldId id="320" r:id="rId35"/>
    <p:sldId id="341" r:id="rId36"/>
    <p:sldId id="342" r:id="rId37"/>
    <p:sldId id="343" r:id="rId38"/>
    <p:sldId id="324" r:id="rId39"/>
    <p:sldId id="334" r:id="rId40"/>
    <p:sldId id="323" r:id="rId41"/>
    <p:sldId id="335" r:id="rId42"/>
    <p:sldId id="344" r:id="rId43"/>
    <p:sldId id="326" r:id="rId44"/>
    <p:sldId id="327" r:id="rId45"/>
    <p:sldId id="328" r:id="rId46"/>
    <p:sldId id="330" r:id="rId47"/>
    <p:sldId id="346" r:id="rId48"/>
    <p:sldId id="340"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varScale="1">
        <p:scale>
          <a:sx n="82" d="100"/>
          <a:sy n="82" d="100"/>
        </p:scale>
        <p:origin x="1469" y="62"/>
      </p:cViewPr>
      <p:guideLst>
        <p:guide orient="horz" pos="217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E4C19AC-5DF6-46A1-BAC1-B2812C9BC8D2}" type="doc">
      <dgm:prSet loTypeId="urn:microsoft.com/office/officeart/2008/layout/NameandTitleOrganizationalChart#1" loCatId="hierarchy" qsTypeId="urn:microsoft.com/office/officeart/2005/8/quickstyle/simple1#1" qsCatId="simple" csTypeId="urn:microsoft.com/office/officeart/2005/8/colors/accent1_2#1" csCatId="accent1" phldr="1"/>
      <dgm:spPr/>
      <dgm:t>
        <a:bodyPr/>
        <a:lstStyle/>
        <a:p>
          <a:endParaRPr lang="zh-CN" altLang="en-US"/>
        </a:p>
      </dgm:t>
    </dgm:pt>
    <dgm:pt modelId="{B1BC8892-CE1F-48E7-B73D-E6DCDF2FFE4F}" type="pres">
      <dgm:prSet presAssocID="{4E4C19AC-5DF6-46A1-BAC1-B2812C9BC8D2}" presName="hierChild1" presStyleCnt="0">
        <dgm:presLayoutVars>
          <dgm:orgChart val="1"/>
          <dgm:chPref val="1"/>
          <dgm:dir/>
          <dgm:animOne val="branch"/>
          <dgm:animLvl val="lvl"/>
          <dgm:resizeHandles/>
        </dgm:presLayoutVars>
      </dgm:prSet>
      <dgm:spPr/>
    </dgm:pt>
  </dgm:ptLst>
  <dgm:cxnLst>
    <dgm:cxn modelId="{51F5B4CB-D1E4-4A82-B239-BCC2D03E0599}" type="presOf" srcId="{4E4C19AC-5DF6-46A1-BAC1-B2812C9BC8D2}" destId="{B1BC8892-CE1F-48E7-B73D-E6DCDF2FFE4F}" srcOrd="0" destOrd="0" presId="urn:microsoft.com/office/officeart/2008/layout/NameandTitleOrganizational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4C19AC-5DF6-46A1-BAC1-B2812C9BC8D2}" type="doc">
      <dgm:prSet loTypeId="urn:microsoft.com/office/officeart/2008/layout/NameandTitleOrganizationalChart#2" loCatId="hierarchy" qsTypeId="urn:microsoft.com/office/officeart/2005/8/quickstyle/simple1#2" qsCatId="simple" csTypeId="urn:microsoft.com/office/officeart/2005/8/colors/accent1_2#2" csCatId="accent1" phldr="1"/>
      <dgm:spPr/>
      <dgm:t>
        <a:bodyPr/>
        <a:lstStyle/>
        <a:p>
          <a:endParaRPr lang="zh-CN" altLang="en-US"/>
        </a:p>
      </dgm:t>
    </dgm:pt>
    <dgm:pt modelId="{B1BC8892-CE1F-48E7-B73D-E6DCDF2FFE4F}" type="pres">
      <dgm:prSet presAssocID="{4E4C19AC-5DF6-46A1-BAC1-B2812C9BC8D2}" presName="hierChild1" presStyleCnt="0">
        <dgm:presLayoutVars>
          <dgm:orgChart val="1"/>
          <dgm:chPref val="1"/>
          <dgm:dir/>
          <dgm:animOne val="branch"/>
          <dgm:animLvl val="lvl"/>
          <dgm:resizeHandles/>
        </dgm:presLayoutVars>
      </dgm:prSet>
      <dgm:spPr/>
    </dgm:pt>
  </dgm:ptLst>
  <dgm:cxnLst>
    <dgm:cxn modelId="{3122D5A7-6B00-4435-952A-B04750234261}" type="presOf" srcId="{4E4C19AC-5DF6-46A1-BAC1-B2812C9BC8D2}" destId="{B1BC8892-CE1F-48E7-B73D-E6DCDF2FFE4F}" srcOrd="0" destOrd="0" presId="urn:microsoft.com/office/officeart/2008/layout/NameandTitleOrganizationalChar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1">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alg type="conn">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dim" val="1D"/>
                                <dgm:param type="endSty" val="noArr"/>
                                <dgm:param type="connRout" val="bend"/>
                                <dgm:param type="begPts" val="bCtr"/>
                                <dgm:param type="endPts" val="midL midR"/>
                              </dgm:alg>
                            </dgm:if>
                            <dgm:else name="Name49">
                              <dgm:alg type="conn">
                                <dgm:param type="srcNode" val="rootConnector1"/>
                                <dgm:param type="dim" val="1D"/>
                                <dgm:param type="endSty" val="noArr"/>
                                <dgm:param type="connRout" val="bend"/>
                                <dgm:param type="begPts" val="bCtr"/>
                                <dgm:param type="endPts" val="midL midR"/>
                              </dgm:alg>
                            </dgm:else>
                          </dgm:choose>
                        </dgm:if>
                        <dgm:else name="Name50">
                          <dgm:choose name="Name51">
                            <dgm:if name="Name52" axis="par ch" ptType="node asst" func="cnt" op="gte" val="1">
                              <dgm:alg type="conn">
                                <dgm:param type="dim" val="1D"/>
                                <dgm:param type="endSty" val="noArr"/>
                                <dgm:param type="connRout" val="bend"/>
                                <dgm:param type="begPts" val="bCtr"/>
                                <dgm:param type="endPts" val="midL midR"/>
                              </dgm:alg>
                            </dgm:if>
                            <dgm:else name="Name53">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linDir" val="fromT"/>
                        <dgm:param type="chAlign" val="r"/>
                      </dgm:alg>
                    </dgm:if>
                    <dgm:if name="Name73" func="var" arg="hierBranch" op="equ" val="r">
                      <dgm:alg type="hierChild">
                        <dgm:param type="linDir" val="fromT"/>
                        <dgm:param type="chAlign" val="l"/>
                      </dgm:alg>
                    </dgm:if>
                    <dgm:if name="Name74" func="var" arg="hierBranch" op="equ" val="hang">
                      <dgm:choose name="Name75">
                        <dgm:if name="Name76" func="var" arg="dir" op="equ" val="norm">
                          <dgm:alg type="hierChild">
                            <dgm:param type="linDir" val="fromL"/>
                            <dgm:param type="chAlign" val="l"/>
                            <dgm:param type="secLinDir" val="fromT"/>
                            <dgm:param type="secChAlign" val="t"/>
                          </dgm:alg>
                        </dgm:if>
                        <dgm:else name="Name77">
                          <dgm:alg type="hierChild">
                            <dgm:param type="linDir" val="fromR"/>
                            <dgm:param type="chAlign" val="l"/>
                            <dgm:param type="secLinDir" val="fromT"/>
                            <dgm:param type="secChAlign" val="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linDir" val="fromL"/>
                        <dgm:param type="chAlign" val="l"/>
                        <dgm:param type="secLinDir" val="fromT"/>
                        <dgm:param type="secChAlign" val="t"/>
                      </dgm:alg>
                    </dgm:if>
                    <dgm:else name="Name90">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linDir" val="fromL"/>
                  <dgm:param type="chAlign" val="l"/>
                  <dgm:param type="secLinDir" val="fromT"/>
                  <dgm:param type="secChAlign" val="t"/>
                </dgm:alg>
              </dgm:if>
              <dgm:else name="Name94">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linDir" val="fromT"/>
                        <dgm:param type="chAlign" val="r"/>
                      </dgm:alg>
                    </dgm:if>
                    <dgm:if name="Name111" func="var" arg="hierBranch" op="equ" val="r">
                      <dgm:alg type="hierChild">
                        <dgm:param type="linDir" val="fromT"/>
                        <dgm:param type="chAlign" val="l"/>
                      </dgm:alg>
                    </dgm:if>
                    <dgm:if name="Name112" func="var" arg="hierBranch" op="equ" val="hang">
                      <dgm:choose name="Name113">
                        <dgm:if name="Name114" func="var" arg="dir" op="equ" val="norm">
                          <dgm:alg type="hierChild">
                            <dgm:param type="linDir" val="fromL"/>
                            <dgm:param type="chAlign" val="l"/>
                            <dgm:param type="secLinDir" val="fromT"/>
                            <dgm:param type="secChAlign" val="t"/>
                          </dgm:alg>
                        </dgm:if>
                        <dgm:else name="Name115">
                          <dgm:alg type="hierChild">
                            <dgm:param type="linDir" val="fromR"/>
                            <dgm:param type="chAlign" val="l"/>
                            <dgm:param type="secLinDir" val="fromT"/>
                            <dgm:param type="secChAlign" val="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linDir" val="fromL"/>
                        <dgm:param type="chAlign" val="l"/>
                        <dgm:param type="secLinDir" val="fromT"/>
                        <dgm:param type="secChAlign" val="t"/>
                      </dgm:alg>
                    </dgm:if>
                    <dgm:else name="Name12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2">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alg type="conn">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dim" val="1D"/>
                                <dgm:param type="endSty" val="noArr"/>
                                <dgm:param type="connRout" val="bend"/>
                                <dgm:param type="begPts" val="bCtr"/>
                                <dgm:param type="endPts" val="midL midR"/>
                              </dgm:alg>
                            </dgm:if>
                            <dgm:else name="Name49">
                              <dgm:alg type="conn">
                                <dgm:param type="srcNode" val="rootConnector1"/>
                                <dgm:param type="dim" val="1D"/>
                                <dgm:param type="endSty" val="noArr"/>
                                <dgm:param type="connRout" val="bend"/>
                                <dgm:param type="begPts" val="bCtr"/>
                                <dgm:param type="endPts" val="midL midR"/>
                              </dgm:alg>
                            </dgm:else>
                          </dgm:choose>
                        </dgm:if>
                        <dgm:else name="Name50">
                          <dgm:choose name="Name51">
                            <dgm:if name="Name52" axis="par ch" ptType="node asst" func="cnt" op="gte" val="1">
                              <dgm:alg type="conn">
                                <dgm:param type="dim" val="1D"/>
                                <dgm:param type="endSty" val="noArr"/>
                                <dgm:param type="connRout" val="bend"/>
                                <dgm:param type="begPts" val="bCtr"/>
                                <dgm:param type="endPts" val="midL midR"/>
                              </dgm:alg>
                            </dgm:if>
                            <dgm:else name="Name53">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linDir" val="fromT"/>
                        <dgm:param type="chAlign" val="r"/>
                      </dgm:alg>
                    </dgm:if>
                    <dgm:if name="Name73" func="var" arg="hierBranch" op="equ" val="r">
                      <dgm:alg type="hierChild">
                        <dgm:param type="linDir" val="fromT"/>
                        <dgm:param type="chAlign" val="l"/>
                      </dgm:alg>
                    </dgm:if>
                    <dgm:if name="Name74" func="var" arg="hierBranch" op="equ" val="hang">
                      <dgm:choose name="Name75">
                        <dgm:if name="Name76" func="var" arg="dir" op="equ" val="norm">
                          <dgm:alg type="hierChild">
                            <dgm:param type="linDir" val="fromL"/>
                            <dgm:param type="chAlign" val="l"/>
                            <dgm:param type="secLinDir" val="fromT"/>
                            <dgm:param type="secChAlign" val="t"/>
                          </dgm:alg>
                        </dgm:if>
                        <dgm:else name="Name77">
                          <dgm:alg type="hierChild">
                            <dgm:param type="linDir" val="fromR"/>
                            <dgm:param type="chAlign" val="l"/>
                            <dgm:param type="secLinDir" val="fromT"/>
                            <dgm:param type="secChAlign" val="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linDir" val="fromL"/>
                        <dgm:param type="chAlign" val="l"/>
                        <dgm:param type="secLinDir" val="fromT"/>
                        <dgm:param type="secChAlign" val="t"/>
                      </dgm:alg>
                    </dgm:if>
                    <dgm:else name="Name90">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linDir" val="fromL"/>
                  <dgm:param type="chAlign" val="l"/>
                  <dgm:param type="secLinDir" val="fromT"/>
                  <dgm:param type="secChAlign" val="t"/>
                </dgm:alg>
              </dgm:if>
              <dgm:else name="Name94">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linDir" val="fromT"/>
                        <dgm:param type="chAlign" val="r"/>
                      </dgm:alg>
                    </dgm:if>
                    <dgm:if name="Name111" func="var" arg="hierBranch" op="equ" val="r">
                      <dgm:alg type="hierChild">
                        <dgm:param type="linDir" val="fromT"/>
                        <dgm:param type="chAlign" val="l"/>
                      </dgm:alg>
                    </dgm:if>
                    <dgm:if name="Name112" func="var" arg="hierBranch" op="equ" val="hang">
                      <dgm:choose name="Name113">
                        <dgm:if name="Name114" func="var" arg="dir" op="equ" val="norm">
                          <dgm:alg type="hierChild">
                            <dgm:param type="linDir" val="fromL"/>
                            <dgm:param type="chAlign" val="l"/>
                            <dgm:param type="secLinDir" val="fromT"/>
                            <dgm:param type="secChAlign" val="t"/>
                          </dgm:alg>
                        </dgm:if>
                        <dgm:else name="Name115">
                          <dgm:alg type="hierChild">
                            <dgm:param type="linDir" val="fromR"/>
                            <dgm:param type="chAlign" val="l"/>
                            <dgm:param type="secLinDir" val="fromT"/>
                            <dgm:param type="secChAlign" val="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linDir" val="fromL"/>
                        <dgm:param type="chAlign" val="l"/>
                        <dgm:param type="secLinDir" val="fromT"/>
                        <dgm:param type="secChAlign" val="t"/>
                      </dgm:alg>
                    </dgm:if>
                    <dgm:else name="Name12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30" name="Date Placeholder 29"/>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19" name="Footer Placeholder 18"/>
          <p:cNvSpPr>
            <a:spLocks noGrp="1"/>
          </p:cNvSpPr>
          <p:nvPr>
            <p:ph type="ftr" sz="quarter" idx="11"/>
          </p:nvPr>
        </p:nvSpPr>
        <p:spPr/>
        <p:txBody>
          <a:bodyPr/>
          <a:lstStyle/>
          <a:p>
            <a:endParaRPr lang="zh-CN" altLang="en-US"/>
          </a:p>
        </p:txBody>
      </p:sp>
      <p:sp>
        <p:nvSpPr>
          <p:cNvPr id="27" name="Slide Number Placeholder 26"/>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a:t>单击此处编辑母版标题样式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CN" altLang="en-US"/>
              <a:t>单击此处编辑母版标题样式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30" name="Date Placeholder 29"/>
          <p:cNvSpPr>
            <a:spLocks noGrp="1"/>
          </p:cNvSpPr>
          <p:nvPr>
            <p:ph type="dt" sz="half" idx="10"/>
          </p:nvPr>
        </p:nvSpPr>
        <p:spPr/>
        <p:txBody>
          <a:bodyPr/>
          <a:lstStyle/>
          <a:p>
            <a:fld id="{9FB30443-C338-4896-9037-F72D16C1515F}" type="datetimeFigureOut">
              <a:rPr lang="zh-CN" altLang="en-US" smtClean="0">
                <a:solidFill>
                  <a:srgbClr val="DBF5F9">
                    <a:shade val="90000"/>
                  </a:srgbClr>
                </a:solidFill>
              </a:rPr>
              <a:t>2021/5/19</a:t>
            </a:fld>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E49E807D-A253-4A88-AEEA-62B32985CDCC}" type="slidenum">
              <a:rPr lang="zh-CN" altLang="en-US" smtClean="0">
                <a:solidFill>
                  <a:srgbClr val="DBF5F9">
                    <a:shade val="90000"/>
                  </a:srgbClr>
                </a:solidFill>
              </a:rPr>
              <a:t>‹#›</a:t>
            </a:fld>
            <a:endParaRPr lang="zh-CN"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a:t>单击此处编辑母版标题样式</a:t>
            </a:r>
            <a:endParaRPr kumimoji="0" lang="en-US"/>
          </a:p>
        </p:txBody>
      </p:sp>
      <p:sp>
        <p:nvSpPr>
          <p:cNvPr id="3" name="Content Placeholder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Date Placeholder 3"/>
          <p:cNvSpPr>
            <a:spLocks noGrp="1"/>
          </p:cNvSpPr>
          <p:nvPr>
            <p:ph type="dt" sz="half" idx="10"/>
          </p:nvPr>
        </p:nvSpPr>
        <p:spPr/>
        <p:txBody>
          <a:bodyPr/>
          <a:lstStyle/>
          <a:p>
            <a:fld id="{9FB30443-C338-4896-9037-F72D16C1515F}" type="datetimeFigureOut">
              <a:rPr lang="zh-CN" altLang="en-US" smtClean="0">
                <a:solidFill>
                  <a:srgbClr val="DBF5F9">
                    <a:shade val="90000"/>
                  </a:srgbClr>
                </a:solidFill>
              </a:rPr>
              <a:t>2021/5/19</a:t>
            </a:fld>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solidFill>
                  <a:srgbClr val="DBF5F9">
                    <a:shade val="90000"/>
                  </a:srgbClr>
                </a:solidFill>
              </a:rPr>
              <a:t>‹#›</a:t>
            </a:fld>
            <a:endParaRPr lang="zh-CN"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CN" altLang="en-US"/>
              <a:t>单击此处编辑母版标题样式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Date Placeholder 4"/>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CN" altLang="en-US"/>
              <a:t>单击此处编辑母版标题样式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Date Placeholder 6"/>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Date Placeholder 2"/>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a:t>单击此处编辑母版文本样式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Date Placeholder 4"/>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a:t>单击此处编辑母版标题样式</a:t>
            </a:r>
            <a:endParaRPr kumimoji="0" lang="en-US"/>
          </a:p>
        </p:txBody>
      </p:sp>
      <p:sp>
        <p:nvSpPr>
          <p:cNvPr id="3" name="Content Placeholder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a:t>单击此处编辑母版标题样式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Date Placeholder 4"/>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a:t>单击图标添加图片</a:t>
            </a:r>
            <a:endParaRPr kumimoji="0" lang="en-US" dirty="0"/>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a:t>单击此处编辑母版标题样式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CN" altLang="en-US"/>
              <a:t>单击此处编辑母版标题样式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Date Placeholder 3"/>
          <p:cNvSpPr>
            <a:spLocks noGrp="1"/>
          </p:cNvSpPr>
          <p:nvPr>
            <p:ph type="dt" sz="half" idx="10"/>
          </p:nvPr>
        </p:nvSpPr>
        <p:spPr/>
        <p:txBody>
          <a:body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Date Placeholder 3"/>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CN" altLang="en-US"/>
              <a:t>单击此处编辑母版标题样式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Date Placeholder 4"/>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CN" altLang="en-US"/>
              <a:t>单击此处编辑母版标题样式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Date Placeholder 6"/>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Date Placeholder 2"/>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a:t>单击此处编辑母版文本样式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Date Placeholder 4"/>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49E807D-A253-4A88-AEEA-62B32985CDC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a:t>单击此处编辑母版标题样式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Date Placeholder 4"/>
          <p:cNvSpPr>
            <a:spLocks noGrp="1"/>
          </p:cNvSpPr>
          <p:nvPr>
            <p:ph type="dt" sz="half" idx="10"/>
          </p:nvPr>
        </p:nvSpPr>
        <p:spPr/>
        <p:txBody>
          <a:bodyPr/>
          <a:lstStyle/>
          <a:p>
            <a:fld id="{9FB30443-C338-4896-9037-F72D16C1515F}" type="datetimeFigureOut">
              <a:rPr lang="zh-CN" altLang="en-US" smtClean="0"/>
              <a:t>2021/5/19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8077200" y="6356350"/>
            <a:ext cx="609600" cy="365125"/>
          </a:xfrm>
        </p:spPr>
        <p:txBody>
          <a:bodyPr/>
          <a:lstStyle/>
          <a:p>
            <a:fld id="{E49E807D-A253-4A88-AEEA-62B32985CDCC}" type="slidenum">
              <a:rPr lang="zh-CN" altLang="en-US" smtClean="0"/>
              <a:t>‹#›</a:t>
            </a:fld>
            <a:endParaRPr lang="zh-CN"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a:t>单击图标添加图片</a:t>
            </a:r>
            <a:endParaRPr kumimoji="0" lang="en-US" dirty="0"/>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a:t>单击此处编辑母版标题样式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B30443-C338-4896-9037-F72D16C1515F}" type="datetimeFigureOut">
              <a:rPr lang="zh-CN" altLang="en-US" smtClean="0"/>
              <a:t>2021/5/19</a:t>
            </a:fld>
            <a:endParaRPr lang="zh-CN"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49E807D-A253-4A88-AEEA-62B32985CDCC}" type="slidenum">
              <a:rPr lang="zh-CN" altLang="en-US" smtClean="0"/>
              <a:t>‹#›</a:t>
            </a:fld>
            <a:endParaRPr lang="zh-CN" altLang="en-US"/>
          </a:p>
        </p:txBody>
      </p:sp>
      <p:grpSp>
        <p:nvGrpSpPr>
          <p:cNvPr id="2" name="Group 1"/>
          <p:cNvGrpSpPr/>
          <p:nvPr/>
        </p:nvGrpSpPr>
        <p:grpSpPr>
          <a:xfrm>
            <a:off x="-19017"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a:t>单击此处编辑母版标题样式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B30443-C338-4896-9037-F72D16C1515F}" type="datetimeFigureOut">
              <a:rPr lang="zh-CN" altLang="en-US" smtClean="0">
                <a:solidFill>
                  <a:srgbClr val="04617B">
                    <a:shade val="90000"/>
                  </a:srgbClr>
                </a:solidFill>
              </a:rPr>
              <a:t>2021/5/19</a:t>
            </a:fld>
            <a:endParaRPr lang="zh-CN" alt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49E807D-A253-4A88-AEEA-62B32985CDCC}" type="slidenum">
              <a:rPr lang="zh-CN" altLang="en-US" smtClean="0">
                <a:solidFill>
                  <a:srgbClr val="04617B">
                    <a:shade val="90000"/>
                  </a:srgbClr>
                </a:solidFill>
              </a:rPr>
              <a:t>‹#›</a:t>
            </a:fld>
            <a:endParaRPr lang="zh-CN" alt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Layout" Target="../diagrams/layout1.xml"/><Relationship Id="rId7" Type="http://schemas.openxmlformats.org/officeDocument/2006/relationships/image" Target="../media/image2.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Layout" Target="../diagrams/layout2.xml"/><Relationship Id="rId7" Type="http://schemas.openxmlformats.org/officeDocument/2006/relationships/image" Target="../media/image2.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png"/><Relationship Id="rId7" Type="http://schemas.openxmlformats.org/officeDocument/2006/relationships/image" Target="../media/image4.GIF"/><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GIF"/></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39552" y="1844824"/>
            <a:ext cx="7851648" cy="1828800"/>
          </a:xfrm>
        </p:spPr>
        <p:txBody>
          <a:bodyPr>
            <a:normAutofit/>
          </a:bodyPr>
          <a:lstStyle/>
          <a:p>
            <a:pPr algn="ctr"/>
            <a:r>
              <a:rPr lang="zh-CN" altLang="zh-CN" sz="5400" dirty="0">
                <a:solidFill>
                  <a:srgbClr val="FFFF00"/>
                </a:solidFill>
                <a:effectLst/>
                <a:latin typeface="+mn-ea"/>
                <a:ea typeface="+mn-ea"/>
              </a:rPr>
              <a:t>海洋科学技术奖</a:t>
            </a:r>
            <a:br>
              <a:rPr lang="en-US" altLang="zh-CN" sz="5400" dirty="0">
                <a:solidFill>
                  <a:srgbClr val="FFFF00"/>
                </a:solidFill>
                <a:effectLst/>
                <a:latin typeface="+mn-ea"/>
                <a:ea typeface="+mn-ea"/>
              </a:rPr>
            </a:br>
            <a:r>
              <a:rPr lang="zh-CN" altLang="en-US" sz="5400" dirty="0">
                <a:solidFill>
                  <a:srgbClr val="FFFF00"/>
                </a:solidFill>
                <a:effectLst/>
                <a:latin typeface="+mn-ea"/>
                <a:ea typeface="+mn-ea"/>
              </a:rPr>
              <a:t>申报情况介绍</a:t>
            </a:r>
            <a:endParaRPr lang="zh-CN" altLang="en-US" sz="5400" dirty="0">
              <a:solidFill>
                <a:srgbClr val="FFFF00"/>
              </a:solidFill>
              <a:latin typeface="+mn-ea"/>
              <a:ea typeface="+mn-ea"/>
            </a:endParaRPr>
          </a:p>
        </p:txBody>
      </p:sp>
      <p:sp>
        <p:nvSpPr>
          <p:cNvPr id="3" name="副标题 2"/>
          <p:cNvSpPr>
            <a:spLocks noGrp="1"/>
          </p:cNvSpPr>
          <p:nvPr>
            <p:ph type="subTitle" idx="1"/>
          </p:nvPr>
        </p:nvSpPr>
        <p:spPr>
          <a:xfrm>
            <a:off x="604913" y="4797152"/>
            <a:ext cx="7854696" cy="936104"/>
          </a:xfrm>
        </p:spPr>
        <p:txBody>
          <a:bodyPr>
            <a:normAutofit lnSpcReduction="10000"/>
          </a:bodyPr>
          <a:lstStyle/>
          <a:p>
            <a:pPr algn="ctr"/>
            <a:r>
              <a:rPr lang="en-US" altLang="zh-CN" b="1" dirty="0">
                <a:solidFill>
                  <a:srgbClr val="FFFF00"/>
                </a:solidFill>
                <a:latin typeface="宋体" panose="02010600030101010101" pitchFamily="2" charset="-122"/>
                <a:ea typeface="宋体" panose="02010600030101010101" pitchFamily="2" charset="-122"/>
              </a:rPr>
              <a:t>2021</a:t>
            </a:r>
            <a:r>
              <a:rPr lang="zh-CN" altLang="en-US" b="1" dirty="0">
                <a:solidFill>
                  <a:srgbClr val="FFFF00"/>
                </a:solidFill>
                <a:latin typeface="宋体" panose="02010600030101010101" pitchFamily="2" charset="-122"/>
                <a:ea typeface="宋体" panose="02010600030101010101" pitchFamily="2" charset="-122"/>
              </a:rPr>
              <a:t>年</a:t>
            </a:r>
            <a:r>
              <a:rPr lang="en-US" altLang="zh-CN" b="1" dirty="0">
                <a:solidFill>
                  <a:srgbClr val="FFFF00"/>
                </a:solidFill>
                <a:latin typeface="宋体" panose="02010600030101010101" pitchFamily="2" charset="-122"/>
                <a:ea typeface="宋体" panose="02010600030101010101" pitchFamily="2" charset="-122"/>
              </a:rPr>
              <a:t>5</a:t>
            </a:r>
            <a:r>
              <a:rPr lang="zh-CN" altLang="en-US" b="1" dirty="0">
                <a:solidFill>
                  <a:srgbClr val="FFFF00"/>
                </a:solidFill>
                <a:latin typeface="宋体" panose="02010600030101010101" pitchFamily="2" charset="-122"/>
                <a:ea typeface="宋体" panose="02010600030101010101" pitchFamily="2" charset="-122"/>
              </a:rPr>
              <a:t>月</a:t>
            </a:r>
            <a:r>
              <a:rPr lang="en-US" altLang="zh-CN" b="1" dirty="0">
                <a:solidFill>
                  <a:srgbClr val="FFFF00"/>
                </a:solidFill>
                <a:latin typeface="宋体" panose="02010600030101010101" pitchFamily="2" charset="-122"/>
                <a:ea typeface="宋体" panose="02010600030101010101" pitchFamily="2" charset="-122"/>
              </a:rPr>
              <a:t>19</a:t>
            </a:r>
            <a:r>
              <a:rPr lang="zh-CN" altLang="en-US" b="1" dirty="0">
                <a:solidFill>
                  <a:srgbClr val="FFFF00"/>
                </a:solidFill>
                <a:latin typeface="宋体" panose="02010600030101010101" pitchFamily="2" charset="-122"/>
                <a:ea typeface="宋体" panose="02010600030101010101" pitchFamily="2" charset="-122"/>
              </a:rPr>
              <a:t>日</a:t>
            </a:r>
            <a:endParaRPr lang="en-US" altLang="zh-CN" b="1" dirty="0">
              <a:solidFill>
                <a:srgbClr val="FFFF00"/>
              </a:solidFill>
              <a:latin typeface="宋体" panose="02010600030101010101" pitchFamily="2" charset="-122"/>
              <a:ea typeface="宋体" panose="02010600030101010101" pitchFamily="2" charset="-122"/>
            </a:endParaRPr>
          </a:p>
          <a:p>
            <a:pPr algn="ctr"/>
            <a:r>
              <a:rPr lang="zh-CN" altLang="en-US" b="1" dirty="0">
                <a:solidFill>
                  <a:srgbClr val="FFFF00"/>
                </a:solidFill>
                <a:latin typeface="宋体" panose="02010600030101010101" pitchFamily="2" charset="-122"/>
                <a:ea typeface="宋体" panose="02010600030101010101" pitchFamily="2" charset="-122"/>
              </a:rPr>
              <a:t>北  京</a:t>
            </a:r>
          </a:p>
        </p:txBody>
      </p:sp>
      <p:grpSp>
        <p:nvGrpSpPr>
          <p:cNvPr id="6" name="组合 5"/>
          <p:cNvGrpSpPr/>
          <p:nvPr/>
        </p:nvGrpSpPr>
        <p:grpSpPr>
          <a:xfrm>
            <a:off x="604913" y="836712"/>
            <a:ext cx="2722391" cy="720080"/>
            <a:chOff x="1043608" y="653963"/>
            <a:chExt cx="1584176" cy="419019"/>
          </a:xfrm>
        </p:grpSpPr>
        <p:pic>
          <p:nvPicPr>
            <p:cNvPr id="1029" name="Picture 5" descr="C:\Users\Administrator\Desktop\太平洋学会会徽.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54572"/>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Desktop\会标.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xuehui.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60" y="820615"/>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1302153" y="1888636"/>
            <a:ext cx="6798240" cy="4389120"/>
          </a:xfrm>
        </p:spPr>
        <p:txBody>
          <a:bodyPr/>
          <a:lstStyle/>
          <a:p>
            <a:pPr marL="0" indent="0">
              <a:buNone/>
            </a:pPr>
            <a:r>
              <a:rPr lang="en-US" altLang="zh-CN" sz="2400" dirty="0">
                <a:solidFill>
                  <a:schemeClr val="tx2"/>
                </a:solidFill>
                <a:latin typeface="+mn-ea"/>
              </a:rPr>
              <a:t>    </a:t>
            </a:r>
            <a:r>
              <a:rPr lang="zh-CN" altLang="zh-CN" sz="2400" dirty="0">
                <a:solidFill>
                  <a:schemeClr val="tx2"/>
                </a:solidFill>
                <a:latin typeface="+mn-ea"/>
              </a:rPr>
              <a:t>进一步对相关学会就奖励委员会的议事规则等问题进行了走访和调研</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140968"/>
            <a:ext cx="4112349" cy="2752895"/>
          </a:xfrm>
          <a:prstGeom prst="rect">
            <a:avLst/>
          </a:prstGeom>
        </p:spPr>
      </p:pic>
      <p:grpSp>
        <p:nvGrpSpPr>
          <p:cNvPr id="10" name="组合 9">
            <a:extLst>
              <a:ext uri="{FF2B5EF4-FFF2-40B4-BE49-F238E27FC236}">
                <a16:creationId xmlns:a16="http://schemas.microsoft.com/office/drawing/2014/main" id="{786B9A4A-38B6-4F42-A1F1-AA0C2672E1E7}"/>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1A3101A1-D75D-49FB-A23F-5E3551E9A3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7371C043-43C7-4055-B0D5-6F96F348F6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C03719B9-E262-4B85-90FE-09E93B6095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18864" y="863974"/>
            <a:ext cx="8229600" cy="706198"/>
          </a:xfrm>
        </p:spPr>
        <p:txBody>
          <a:bodyPr>
            <a:normAutofit/>
          </a:bodyPr>
          <a:lstStyle/>
          <a:p>
            <a:pPr algn="ctr"/>
            <a:r>
              <a:rPr lang="zh-CN" altLang="zh-CN" sz="3600" b="1" dirty="0">
                <a:latin typeface="+mn-ea"/>
                <a:ea typeface="+mn-ea"/>
              </a:rPr>
              <a:t>海洋科学技术奖组织机构设置图</a:t>
            </a:r>
          </a:p>
        </p:txBody>
      </p:sp>
      <p:graphicFrame>
        <p:nvGraphicFramePr>
          <p:cNvPr id="16" name="内容占位符 15"/>
          <p:cNvGraphicFramePr>
            <a:graphicFrameLocks noGrp="1"/>
          </p:cNvGraphicFramePr>
          <p:nvPr>
            <p:ph idx="1"/>
          </p:nvPr>
        </p:nvGraphicFramePr>
        <p:xfrm>
          <a:off x="457200" y="1935163"/>
          <a:ext cx="8229600" cy="4590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组合 2"/>
          <p:cNvGrpSpPr/>
          <p:nvPr/>
        </p:nvGrpSpPr>
        <p:grpSpPr>
          <a:xfrm>
            <a:off x="2982989" y="3376227"/>
            <a:ext cx="2583752" cy="425039"/>
            <a:chOff x="2982989" y="3178951"/>
            <a:chExt cx="2583752" cy="622316"/>
          </a:xfrm>
        </p:grpSpPr>
        <p:grpSp>
          <p:nvGrpSpPr>
            <p:cNvPr id="62" name="组合 61"/>
            <p:cNvGrpSpPr/>
            <p:nvPr/>
          </p:nvGrpSpPr>
          <p:grpSpPr>
            <a:xfrm>
              <a:off x="3559053" y="3178951"/>
              <a:ext cx="1431624" cy="108012"/>
              <a:chOff x="3356400" y="3068960"/>
              <a:chExt cx="1431624" cy="216024"/>
            </a:xfrm>
          </p:grpSpPr>
          <p:cxnSp>
            <p:nvCxnSpPr>
              <p:cNvPr id="52" name="直接连接符 51"/>
              <p:cNvCxnSpPr/>
              <p:nvPr/>
            </p:nvCxnSpPr>
            <p:spPr>
              <a:xfrm flipV="1">
                <a:off x="3356400" y="3068960"/>
                <a:ext cx="0" cy="21602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4788024" y="3068960"/>
                <a:ext cx="0" cy="21602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356400" y="3068960"/>
                <a:ext cx="143162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9" name="圆角矩形 38"/>
            <p:cNvSpPr/>
            <p:nvPr/>
          </p:nvSpPr>
          <p:spPr>
            <a:xfrm>
              <a:off x="4414613" y="3286963"/>
              <a:ext cx="1152128" cy="514304"/>
            </a:xfrm>
            <a:prstGeom prst="roundRect">
              <a:avLst/>
            </a:prstGeom>
            <a:ln w="28575">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专业评委会</a:t>
              </a:r>
              <a:r>
                <a:rPr lang="en-US" altLang="zh-CN" sz="1200" b="1" dirty="0">
                  <a:latin typeface="+mn-ea"/>
                </a:rPr>
                <a:t>2</a:t>
              </a:r>
              <a:endParaRPr lang="zh-CN" altLang="en-US" sz="1200" b="1" dirty="0">
                <a:latin typeface="+mn-ea"/>
              </a:endParaRPr>
            </a:p>
          </p:txBody>
        </p:sp>
        <p:sp>
          <p:nvSpPr>
            <p:cNvPr id="47" name="圆角矩形 46"/>
            <p:cNvSpPr/>
            <p:nvPr/>
          </p:nvSpPr>
          <p:spPr>
            <a:xfrm>
              <a:off x="2982989" y="3286963"/>
              <a:ext cx="1152128" cy="514304"/>
            </a:xfrm>
            <a:prstGeom prst="roundRect">
              <a:avLst/>
            </a:prstGeom>
            <a:ln w="28575">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专业评委会</a:t>
              </a:r>
              <a:r>
                <a:rPr lang="en-US" altLang="zh-CN" sz="1200" b="1" dirty="0">
                  <a:latin typeface="+mn-ea"/>
                </a:rPr>
                <a:t>1</a:t>
              </a:r>
              <a:endParaRPr lang="zh-CN" altLang="en-US" sz="1200" b="1" dirty="0">
                <a:latin typeface="+mn-ea"/>
              </a:endParaRPr>
            </a:p>
          </p:txBody>
        </p:sp>
      </p:grpSp>
      <p:grpSp>
        <p:nvGrpSpPr>
          <p:cNvPr id="90" name="组合 89"/>
          <p:cNvGrpSpPr/>
          <p:nvPr/>
        </p:nvGrpSpPr>
        <p:grpSpPr>
          <a:xfrm>
            <a:off x="4274865" y="2420888"/>
            <a:ext cx="3020068" cy="513100"/>
            <a:chOff x="4072212" y="2636912"/>
            <a:chExt cx="3020068" cy="513100"/>
          </a:xfrm>
        </p:grpSpPr>
        <p:grpSp>
          <p:nvGrpSpPr>
            <p:cNvPr id="88" name="组合 87"/>
            <p:cNvGrpSpPr/>
            <p:nvPr/>
          </p:nvGrpSpPr>
          <p:grpSpPr>
            <a:xfrm>
              <a:off x="4072212" y="2741106"/>
              <a:ext cx="1723924" cy="327854"/>
              <a:chOff x="4072212" y="2741106"/>
              <a:chExt cx="1723924" cy="327854"/>
            </a:xfrm>
          </p:grpSpPr>
          <p:cxnSp>
            <p:nvCxnSpPr>
              <p:cNvPr id="57" name="直接连接符 56"/>
              <p:cNvCxnSpPr/>
              <p:nvPr/>
            </p:nvCxnSpPr>
            <p:spPr>
              <a:xfrm flipH="1">
                <a:off x="4072212" y="2741106"/>
                <a:ext cx="1" cy="32785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4072212" y="2922965"/>
                <a:ext cx="172392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0" name="圆角矩形 39"/>
            <p:cNvSpPr/>
            <p:nvPr/>
          </p:nvSpPr>
          <p:spPr>
            <a:xfrm>
              <a:off x="5796136" y="2636912"/>
              <a:ext cx="1296144" cy="513100"/>
            </a:xfrm>
            <a:prstGeom prst="roundRect">
              <a:avLst/>
            </a:prstGeom>
            <a:ln>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b="1" dirty="0">
                  <a:solidFill>
                    <a:schemeClr val="bg1"/>
                  </a:solidFill>
                </a:rPr>
                <a:t>奖励办公室</a:t>
              </a:r>
            </a:p>
          </p:txBody>
        </p:sp>
      </p:grpSp>
      <p:grpSp>
        <p:nvGrpSpPr>
          <p:cNvPr id="92" name="组合 91"/>
          <p:cNvGrpSpPr/>
          <p:nvPr/>
        </p:nvGrpSpPr>
        <p:grpSpPr>
          <a:xfrm>
            <a:off x="2243136" y="3803246"/>
            <a:ext cx="3984481" cy="1224068"/>
            <a:chOff x="2040483" y="3801267"/>
            <a:chExt cx="3984481" cy="1224068"/>
          </a:xfrm>
        </p:grpSpPr>
        <p:grpSp>
          <p:nvGrpSpPr>
            <p:cNvPr id="89" name="组合 88"/>
            <p:cNvGrpSpPr/>
            <p:nvPr/>
          </p:nvGrpSpPr>
          <p:grpSpPr>
            <a:xfrm>
              <a:off x="2404791" y="3801267"/>
              <a:ext cx="3255865" cy="579954"/>
              <a:chOff x="2404791" y="3801267"/>
              <a:chExt cx="3255865" cy="579954"/>
            </a:xfrm>
          </p:grpSpPr>
          <p:grpSp>
            <p:nvGrpSpPr>
              <p:cNvPr id="70" name="组合 69"/>
              <p:cNvGrpSpPr/>
              <p:nvPr/>
            </p:nvGrpSpPr>
            <p:grpSpPr>
              <a:xfrm>
                <a:off x="2404791" y="4149080"/>
                <a:ext cx="1156396" cy="228183"/>
                <a:chOff x="2404791" y="4149080"/>
                <a:chExt cx="1156396" cy="228183"/>
              </a:xfrm>
            </p:grpSpPr>
            <p:cxnSp>
              <p:nvCxnSpPr>
                <p:cNvPr id="66" name="直接连接符 65"/>
                <p:cNvCxnSpPr/>
                <p:nvPr/>
              </p:nvCxnSpPr>
              <p:spPr>
                <a:xfrm flipV="1">
                  <a:off x="2404791" y="4149080"/>
                  <a:ext cx="0" cy="22818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3561187" y="4149080"/>
                  <a:ext cx="0" cy="22818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2404791" y="4149080"/>
                  <a:ext cx="115639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72" name="直接连接符 71"/>
              <p:cNvCxnSpPr/>
              <p:nvPr/>
            </p:nvCxnSpPr>
            <p:spPr>
              <a:xfrm flipV="1">
                <a:off x="2982989" y="3801267"/>
                <a:ext cx="0" cy="34979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73" name="组合 72"/>
              <p:cNvGrpSpPr/>
              <p:nvPr/>
            </p:nvGrpSpPr>
            <p:grpSpPr>
              <a:xfrm>
                <a:off x="4504260" y="4153038"/>
                <a:ext cx="1156396" cy="228183"/>
                <a:chOff x="2404791" y="4149080"/>
                <a:chExt cx="1156396" cy="228183"/>
              </a:xfrm>
            </p:grpSpPr>
            <p:cxnSp>
              <p:nvCxnSpPr>
                <p:cNvPr id="74" name="直接连接符 73"/>
                <p:cNvCxnSpPr/>
                <p:nvPr/>
              </p:nvCxnSpPr>
              <p:spPr>
                <a:xfrm flipV="1">
                  <a:off x="2404791" y="4149080"/>
                  <a:ext cx="0" cy="22818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3561187" y="4149080"/>
                  <a:ext cx="0" cy="22818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404791" y="4149080"/>
                  <a:ext cx="115639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77" name="直接连接符 76"/>
              <p:cNvCxnSpPr/>
              <p:nvPr/>
            </p:nvCxnSpPr>
            <p:spPr>
              <a:xfrm flipV="1">
                <a:off x="5081259" y="3801267"/>
                <a:ext cx="0" cy="34979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1" name="圆角矩形 40"/>
            <p:cNvSpPr/>
            <p:nvPr/>
          </p:nvSpPr>
          <p:spPr>
            <a:xfrm>
              <a:off x="2040483" y="4377263"/>
              <a:ext cx="728616" cy="648072"/>
            </a:xfrm>
            <a:prstGeom prst="roundRect">
              <a:avLst/>
            </a:prstGeom>
            <a:ln>
              <a:solidFill>
                <a:schemeClr val="accent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a:t>
              </a:r>
              <a:endParaRPr lang="en-US" altLang="zh-CN" sz="1200" b="1" dirty="0">
                <a:latin typeface="+mn-ea"/>
              </a:endParaRPr>
            </a:p>
            <a:p>
              <a:pPr algn="ctr"/>
              <a:r>
                <a:rPr lang="zh-CN" altLang="en-US" sz="1200" b="1" dirty="0">
                  <a:latin typeface="+mn-ea"/>
                </a:rPr>
                <a:t>评审组</a:t>
              </a:r>
              <a:endParaRPr lang="en-US" altLang="zh-CN" sz="1200" b="1" dirty="0">
                <a:latin typeface="+mn-ea"/>
              </a:endParaRPr>
            </a:p>
            <a:p>
              <a:pPr algn="ctr"/>
              <a:r>
                <a:rPr lang="en-US" altLang="zh-CN" sz="1200" b="1" dirty="0">
                  <a:latin typeface="+mn-ea"/>
                </a:rPr>
                <a:t>1</a:t>
              </a:r>
              <a:endParaRPr lang="zh-CN" altLang="en-US" sz="1200" b="1" dirty="0">
                <a:latin typeface="+mn-ea"/>
              </a:endParaRPr>
            </a:p>
          </p:txBody>
        </p:sp>
        <p:sp>
          <p:nvSpPr>
            <p:cNvPr id="48" name="圆角矩形 47"/>
            <p:cNvSpPr/>
            <p:nvPr/>
          </p:nvSpPr>
          <p:spPr>
            <a:xfrm>
              <a:off x="3196879" y="4377263"/>
              <a:ext cx="728616" cy="648072"/>
            </a:xfrm>
            <a:prstGeom prst="roundRect">
              <a:avLst/>
            </a:prstGeom>
            <a:ln>
              <a:solidFill>
                <a:schemeClr val="accent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a:t>
              </a:r>
              <a:endParaRPr lang="en-US" altLang="zh-CN" sz="1200" b="1" dirty="0">
                <a:latin typeface="+mn-ea"/>
              </a:endParaRPr>
            </a:p>
            <a:p>
              <a:pPr algn="ctr"/>
              <a:r>
                <a:rPr lang="zh-CN" altLang="en-US" sz="1200" b="1" dirty="0">
                  <a:latin typeface="+mn-ea"/>
                </a:rPr>
                <a:t>评审组</a:t>
              </a:r>
              <a:endParaRPr lang="en-US" altLang="zh-CN" sz="1200" b="1" dirty="0">
                <a:latin typeface="+mn-ea"/>
              </a:endParaRPr>
            </a:p>
            <a:p>
              <a:pPr algn="ctr"/>
              <a:r>
                <a:rPr lang="en-US" altLang="zh-CN" sz="1200" b="1" dirty="0">
                  <a:latin typeface="+mn-ea"/>
                </a:rPr>
                <a:t>2</a:t>
              </a:r>
              <a:endParaRPr lang="zh-CN" altLang="en-US" sz="1200" b="1" dirty="0">
                <a:latin typeface="+mn-ea"/>
              </a:endParaRPr>
            </a:p>
          </p:txBody>
        </p:sp>
        <p:sp>
          <p:nvSpPr>
            <p:cNvPr id="49" name="圆角矩形 48"/>
            <p:cNvSpPr/>
            <p:nvPr/>
          </p:nvSpPr>
          <p:spPr>
            <a:xfrm>
              <a:off x="4139952" y="4377263"/>
              <a:ext cx="728616" cy="648072"/>
            </a:xfrm>
            <a:prstGeom prst="roundRect">
              <a:avLst/>
            </a:prstGeom>
            <a:ln>
              <a:solidFill>
                <a:schemeClr val="accent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a:t>
              </a:r>
              <a:endParaRPr lang="en-US" altLang="zh-CN" sz="1200" b="1" dirty="0">
                <a:latin typeface="+mn-ea"/>
              </a:endParaRPr>
            </a:p>
            <a:p>
              <a:pPr algn="ctr"/>
              <a:r>
                <a:rPr lang="zh-CN" altLang="en-US" sz="1200" b="1" dirty="0">
                  <a:latin typeface="+mn-ea"/>
                </a:rPr>
                <a:t>评审组</a:t>
              </a:r>
              <a:endParaRPr lang="en-US" altLang="zh-CN" sz="1200" b="1" dirty="0">
                <a:latin typeface="+mn-ea"/>
              </a:endParaRPr>
            </a:p>
            <a:p>
              <a:pPr algn="ctr"/>
              <a:r>
                <a:rPr lang="en-US" altLang="zh-CN" sz="1200" b="1" dirty="0">
                  <a:latin typeface="+mn-ea"/>
                </a:rPr>
                <a:t>3</a:t>
              </a:r>
              <a:endParaRPr lang="zh-CN" altLang="en-US" sz="1200" b="1" dirty="0">
                <a:latin typeface="+mn-ea"/>
              </a:endParaRPr>
            </a:p>
          </p:txBody>
        </p:sp>
        <p:sp>
          <p:nvSpPr>
            <p:cNvPr id="50" name="圆角矩形 49"/>
            <p:cNvSpPr/>
            <p:nvPr/>
          </p:nvSpPr>
          <p:spPr>
            <a:xfrm>
              <a:off x="5296348" y="4377263"/>
              <a:ext cx="728616" cy="648072"/>
            </a:xfrm>
            <a:prstGeom prst="roundRect">
              <a:avLst/>
            </a:prstGeom>
            <a:ln>
              <a:solidFill>
                <a:schemeClr val="accent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mn-ea"/>
                </a:rPr>
                <a:t>专业</a:t>
              </a:r>
              <a:endParaRPr lang="en-US" altLang="zh-CN" sz="1200" b="1" dirty="0">
                <a:latin typeface="+mn-ea"/>
              </a:endParaRPr>
            </a:p>
            <a:p>
              <a:pPr algn="ctr"/>
              <a:r>
                <a:rPr lang="zh-CN" altLang="en-US" sz="1200" b="1" dirty="0">
                  <a:latin typeface="+mn-ea"/>
                </a:rPr>
                <a:t>评审组</a:t>
              </a:r>
              <a:endParaRPr lang="en-US" altLang="zh-CN" sz="1200" b="1" dirty="0">
                <a:latin typeface="+mn-ea"/>
              </a:endParaRPr>
            </a:p>
            <a:p>
              <a:pPr algn="ctr"/>
              <a:r>
                <a:rPr lang="en-US" altLang="zh-CN" sz="1200" b="1" dirty="0">
                  <a:latin typeface="+mn-ea"/>
                </a:rPr>
                <a:t>4</a:t>
              </a:r>
              <a:endParaRPr lang="zh-CN" altLang="en-US" sz="1200" b="1" dirty="0">
                <a:latin typeface="+mn-ea"/>
              </a:endParaRPr>
            </a:p>
          </p:txBody>
        </p:sp>
      </p:grpSp>
      <p:grpSp>
        <p:nvGrpSpPr>
          <p:cNvPr id="93" name="组合 92"/>
          <p:cNvGrpSpPr/>
          <p:nvPr/>
        </p:nvGrpSpPr>
        <p:grpSpPr>
          <a:xfrm>
            <a:off x="2607444" y="5027314"/>
            <a:ext cx="3255865" cy="1139969"/>
            <a:chOff x="2404791" y="5025335"/>
            <a:chExt cx="3255865" cy="1139969"/>
          </a:xfrm>
        </p:grpSpPr>
        <p:grpSp>
          <p:nvGrpSpPr>
            <p:cNvPr id="87" name="组合 86"/>
            <p:cNvGrpSpPr/>
            <p:nvPr/>
          </p:nvGrpSpPr>
          <p:grpSpPr>
            <a:xfrm>
              <a:off x="2404791" y="5025335"/>
              <a:ext cx="3255865" cy="635913"/>
              <a:chOff x="2404791" y="5025335"/>
              <a:chExt cx="3255865" cy="635913"/>
            </a:xfrm>
          </p:grpSpPr>
          <p:cxnSp>
            <p:nvCxnSpPr>
              <p:cNvPr id="79" name="直接连接符 78"/>
              <p:cNvCxnSpPr/>
              <p:nvPr/>
            </p:nvCxnSpPr>
            <p:spPr>
              <a:xfrm>
                <a:off x="2404791" y="5025335"/>
                <a:ext cx="0" cy="27587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3561187" y="5025335"/>
                <a:ext cx="0" cy="27587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4512031" y="5025335"/>
                <a:ext cx="0" cy="27587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660656" y="5025335"/>
                <a:ext cx="0" cy="27587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2404791" y="5301208"/>
                <a:ext cx="3255865"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a:stCxn id="45" idx="0"/>
              </p:cNvCxnSpPr>
              <p:nvPr/>
            </p:nvCxnSpPr>
            <p:spPr>
              <a:xfrm flipV="1">
                <a:off x="4032723" y="5301208"/>
                <a:ext cx="0" cy="36004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圆角矩形 44"/>
            <p:cNvSpPr/>
            <p:nvPr/>
          </p:nvSpPr>
          <p:spPr>
            <a:xfrm>
              <a:off x="2596755" y="5661248"/>
              <a:ext cx="2871936" cy="504056"/>
            </a:xfrm>
            <a:prstGeom prst="roundRect">
              <a:avLst/>
            </a:prstGeom>
            <a:ln>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b="1" dirty="0"/>
                <a:t>公示及异议处理</a:t>
              </a:r>
            </a:p>
          </p:txBody>
        </p:sp>
      </p:grpSp>
      <p:sp>
        <p:nvSpPr>
          <p:cNvPr id="94" name="线形标注 2 93"/>
          <p:cNvSpPr/>
          <p:nvPr/>
        </p:nvSpPr>
        <p:spPr>
          <a:xfrm flipH="1">
            <a:off x="872851" y="1844824"/>
            <a:ext cx="1303847" cy="807338"/>
          </a:xfrm>
          <a:prstGeom prst="borderCallout2">
            <a:avLst>
              <a:gd name="adj1" fmla="val 49276"/>
              <a:gd name="adj2" fmla="val -436"/>
              <a:gd name="adj3" fmla="val 41025"/>
              <a:gd name="adj4" fmla="val -63326"/>
              <a:gd name="adj5" fmla="val 59769"/>
              <a:gd name="adj6" fmla="val -99200"/>
            </a:avLst>
          </a:prstGeom>
          <a:solidFill>
            <a:schemeClr val="bg1"/>
          </a:solid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5" name="线形标注 2 94"/>
          <p:cNvSpPr/>
          <p:nvPr/>
        </p:nvSpPr>
        <p:spPr>
          <a:xfrm flipH="1">
            <a:off x="872851" y="2923586"/>
            <a:ext cx="1303847" cy="807338"/>
          </a:xfrm>
          <a:prstGeom prst="borderCallout2">
            <a:avLst>
              <a:gd name="adj1" fmla="val 49276"/>
              <a:gd name="adj2" fmla="val -436"/>
              <a:gd name="adj3" fmla="val 79279"/>
              <a:gd name="adj4" fmla="val -20598"/>
              <a:gd name="adj5" fmla="val 78521"/>
              <a:gd name="adj6" fmla="val -62044"/>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6" name="线形标注 2 95"/>
          <p:cNvSpPr/>
          <p:nvPr/>
        </p:nvSpPr>
        <p:spPr>
          <a:xfrm flipH="1">
            <a:off x="847038" y="4761581"/>
            <a:ext cx="1303847" cy="807338"/>
          </a:xfrm>
          <a:prstGeom prst="borderCallout2">
            <a:avLst>
              <a:gd name="adj1" fmla="val -979"/>
              <a:gd name="adj2" fmla="val 50653"/>
              <a:gd name="adj3" fmla="val -34732"/>
              <a:gd name="adj4" fmla="val 28633"/>
              <a:gd name="adj5" fmla="val -33990"/>
              <a:gd name="adj6" fmla="val -7240"/>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7" name="线形标注 2 96"/>
          <p:cNvSpPr/>
          <p:nvPr/>
        </p:nvSpPr>
        <p:spPr>
          <a:xfrm flipH="1">
            <a:off x="6934891" y="5259558"/>
            <a:ext cx="1813573" cy="1049762"/>
          </a:xfrm>
          <a:prstGeom prst="borderCallout2">
            <a:avLst>
              <a:gd name="adj1" fmla="val 50776"/>
              <a:gd name="adj2" fmla="val 99420"/>
              <a:gd name="adj3" fmla="val 63300"/>
              <a:gd name="adj4" fmla="val 124497"/>
              <a:gd name="adj5" fmla="val 64620"/>
              <a:gd name="adj6" fmla="val 169239"/>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zh-CN" sz="1200" dirty="0"/>
              <a:t>奖励工作办公室根据评审委员会的终评结果，</a:t>
            </a:r>
            <a:r>
              <a:rPr lang="zh-CN" altLang="en-US" sz="1200" dirty="0"/>
              <a:t>按照一定程序</a:t>
            </a:r>
            <a:r>
              <a:rPr lang="zh-CN" altLang="zh-CN" sz="1200" dirty="0"/>
              <a:t>组织公示。并处理异议问题。公示期为一个月。</a:t>
            </a:r>
            <a:endParaRPr lang="zh-CN" altLang="en-US" sz="1200" dirty="0"/>
          </a:p>
        </p:txBody>
      </p:sp>
      <p:sp>
        <p:nvSpPr>
          <p:cNvPr id="98" name="线形标注 2 97"/>
          <p:cNvSpPr/>
          <p:nvPr/>
        </p:nvSpPr>
        <p:spPr>
          <a:xfrm flipH="1">
            <a:off x="7366941" y="3170919"/>
            <a:ext cx="1303847" cy="807338"/>
          </a:xfrm>
          <a:prstGeom prst="borderCallout2">
            <a:avLst>
              <a:gd name="adj1" fmla="val 50776"/>
              <a:gd name="adj2" fmla="val 99420"/>
              <a:gd name="adj3" fmla="val 20773"/>
              <a:gd name="adj4" fmla="val 142422"/>
              <a:gd name="adj5" fmla="val -30239"/>
              <a:gd name="adj6" fmla="val 142311"/>
            </a:avLst>
          </a:prstGeom>
          <a:ln>
            <a:solidFill>
              <a:schemeClr val="tx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矩形 45"/>
          <p:cNvSpPr/>
          <p:nvPr/>
        </p:nvSpPr>
        <p:spPr>
          <a:xfrm>
            <a:off x="3513768" y="1988840"/>
            <a:ext cx="1522195" cy="536242"/>
          </a:xfrm>
          <a:prstGeom prst="rect">
            <a:avLst/>
          </a:prstGeom>
          <a:ln>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1" dirty="0">
                <a:solidFill>
                  <a:srgbClr val="FFFF00"/>
                </a:solidFill>
              </a:rPr>
              <a:t>奖励委员会</a:t>
            </a:r>
          </a:p>
        </p:txBody>
      </p:sp>
      <p:sp>
        <p:nvSpPr>
          <p:cNvPr id="9" name="流程图: 可选过程 8"/>
          <p:cNvSpPr/>
          <p:nvPr/>
        </p:nvSpPr>
        <p:spPr>
          <a:xfrm>
            <a:off x="3763840" y="2851578"/>
            <a:ext cx="1024184" cy="361398"/>
          </a:xfrm>
          <a:prstGeom prst="flowChartAlternateProcess">
            <a:avLst/>
          </a:prstGeom>
          <a:solidFill>
            <a:schemeClr val="accent2"/>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t>评审委员会</a:t>
            </a:r>
          </a:p>
        </p:txBody>
      </p:sp>
      <p:cxnSp>
        <p:nvCxnSpPr>
          <p:cNvPr id="11" name="直接连接符 10"/>
          <p:cNvCxnSpPr>
            <a:stCxn id="9" idx="2"/>
          </p:cNvCxnSpPr>
          <p:nvPr/>
        </p:nvCxnSpPr>
        <p:spPr>
          <a:xfrm>
            <a:off x="4275932" y="3212976"/>
            <a:ext cx="0" cy="16325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142976" y="2071679"/>
            <a:ext cx="928694" cy="523220"/>
          </a:xfrm>
          <a:prstGeom prst="rect">
            <a:avLst/>
          </a:prstGeom>
          <a:noFill/>
        </p:spPr>
        <p:txBody>
          <a:bodyPr wrap="square" rtlCol="0">
            <a:spAutoFit/>
          </a:bodyPr>
          <a:lstStyle/>
          <a:p>
            <a:r>
              <a:rPr lang="zh-CN" altLang="en-US" sz="1400" dirty="0"/>
              <a:t>人员组成</a:t>
            </a:r>
            <a:r>
              <a:rPr lang="en-US" altLang="zh-CN" sz="1400" dirty="0"/>
              <a:t>/</a:t>
            </a:r>
            <a:r>
              <a:rPr lang="zh-CN" altLang="en-US" sz="1400" dirty="0"/>
              <a:t>职责</a:t>
            </a:r>
          </a:p>
        </p:txBody>
      </p:sp>
      <p:sp>
        <p:nvSpPr>
          <p:cNvPr id="56" name="TextBox 55"/>
          <p:cNvSpPr txBox="1"/>
          <p:nvPr/>
        </p:nvSpPr>
        <p:spPr>
          <a:xfrm>
            <a:off x="7572396" y="3286124"/>
            <a:ext cx="1000132" cy="523220"/>
          </a:xfrm>
          <a:prstGeom prst="rect">
            <a:avLst/>
          </a:prstGeom>
          <a:noFill/>
        </p:spPr>
        <p:txBody>
          <a:bodyPr wrap="square" rtlCol="0">
            <a:spAutoFit/>
          </a:bodyPr>
          <a:lstStyle/>
          <a:p>
            <a:r>
              <a:rPr lang="zh-CN" altLang="en-US" sz="1400" dirty="0"/>
              <a:t>人员组成</a:t>
            </a:r>
            <a:r>
              <a:rPr lang="en-US" altLang="zh-CN" sz="1400" dirty="0"/>
              <a:t>/</a:t>
            </a:r>
            <a:r>
              <a:rPr lang="zh-CN" altLang="en-US" sz="1400" dirty="0"/>
              <a:t>职责</a:t>
            </a:r>
          </a:p>
        </p:txBody>
      </p:sp>
      <p:sp>
        <p:nvSpPr>
          <p:cNvPr id="58" name="TextBox 57"/>
          <p:cNvSpPr txBox="1"/>
          <p:nvPr/>
        </p:nvSpPr>
        <p:spPr>
          <a:xfrm>
            <a:off x="1000100" y="3000372"/>
            <a:ext cx="1071570" cy="523220"/>
          </a:xfrm>
          <a:prstGeom prst="rect">
            <a:avLst/>
          </a:prstGeom>
          <a:noFill/>
        </p:spPr>
        <p:txBody>
          <a:bodyPr wrap="square" rtlCol="0">
            <a:spAutoFit/>
          </a:bodyPr>
          <a:lstStyle/>
          <a:p>
            <a:r>
              <a:rPr lang="zh-CN" altLang="en-US" sz="1400" dirty="0"/>
              <a:t>人员组成</a:t>
            </a:r>
            <a:r>
              <a:rPr lang="en-US" altLang="zh-CN" sz="1400" dirty="0"/>
              <a:t>/</a:t>
            </a:r>
            <a:r>
              <a:rPr lang="zh-CN" altLang="en-US" sz="1400" dirty="0"/>
              <a:t>职责</a:t>
            </a:r>
          </a:p>
        </p:txBody>
      </p:sp>
      <p:sp>
        <p:nvSpPr>
          <p:cNvPr id="59" name="TextBox 58"/>
          <p:cNvSpPr txBox="1"/>
          <p:nvPr/>
        </p:nvSpPr>
        <p:spPr>
          <a:xfrm>
            <a:off x="1000100" y="4786322"/>
            <a:ext cx="1143008" cy="523220"/>
          </a:xfrm>
          <a:prstGeom prst="rect">
            <a:avLst/>
          </a:prstGeom>
          <a:noFill/>
        </p:spPr>
        <p:txBody>
          <a:bodyPr wrap="square" rtlCol="0">
            <a:spAutoFit/>
          </a:bodyPr>
          <a:lstStyle/>
          <a:p>
            <a:r>
              <a:rPr lang="zh-CN" altLang="en-US" sz="1400" dirty="0"/>
              <a:t>人员组成</a:t>
            </a:r>
            <a:r>
              <a:rPr lang="en-US" altLang="zh-CN" sz="1400" dirty="0"/>
              <a:t>/</a:t>
            </a:r>
            <a:r>
              <a:rPr lang="zh-CN" altLang="en-US" sz="1400" dirty="0"/>
              <a:t>职责</a:t>
            </a:r>
          </a:p>
        </p:txBody>
      </p:sp>
      <p:grpSp>
        <p:nvGrpSpPr>
          <p:cNvPr id="60" name="组合 59">
            <a:extLst>
              <a:ext uri="{FF2B5EF4-FFF2-40B4-BE49-F238E27FC236}">
                <a16:creationId xmlns:a16="http://schemas.microsoft.com/office/drawing/2014/main" id="{1808913B-34FD-49D1-AA15-589273E16D13}"/>
              </a:ext>
            </a:extLst>
          </p:cNvPr>
          <p:cNvGrpSpPr/>
          <p:nvPr/>
        </p:nvGrpSpPr>
        <p:grpSpPr>
          <a:xfrm>
            <a:off x="179512" y="114320"/>
            <a:ext cx="1584176" cy="448194"/>
            <a:chOff x="1043608" y="624788"/>
            <a:chExt cx="1584176" cy="448194"/>
          </a:xfrm>
        </p:grpSpPr>
        <p:pic>
          <p:nvPicPr>
            <p:cNvPr id="63" name="Picture 5" descr="C:\Users\Administrator\Desktop\太平洋学会会徽.gif">
              <a:extLst>
                <a:ext uri="{FF2B5EF4-FFF2-40B4-BE49-F238E27FC236}">
                  <a16:creationId xmlns:a16="http://schemas.microsoft.com/office/drawing/2014/main" id="{23EF54C9-3336-4FB4-ABC9-65115C2199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istrator\Desktop\会标.gif">
              <a:extLst>
                <a:ext uri="{FF2B5EF4-FFF2-40B4-BE49-F238E27FC236}">
                  <a16:creationId xmlns:a16="http://schemas.microsoft.com/office/drawing/2014/main" id="{17E7E86E-418F-4FAD-BF78-A79066926A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istrator\Desktop\xuehui.gif">
              <a:extLst>
                <a:ext uri="{FF2B5EF4-FFF2-40B4-BE49-F238E27FC236}">
                  <a16:creationId xmlns:a16="http://schemas.microsoft.com/office/drawing/2014/main" id="{7EB9A7D2-37D7-4ECB-9095-D1CED9C4F6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9171" y="915881"/>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457200" y="1935480"/>
            <a:ext cx="8229600" cy="4389120"/>
          </a:xfrm>
        </p:spPr>
        <p:txBody>
          <a:bodyPr/>
          <a:lstStyle/>
          <a:p>
            <a:pPr marL="0" indent="0">
              <a:buNone/>
            </a:pPr>
            <a:r>
              <a:rPr lang="zh-CN" altLang="en-US" sz="2400" b="1" dirty="0">
                <a:solidFill>
                  <a:schemeClr val="tx2"/>
                </a:solidFill>
              </a:rPr>
              <a:t>（</a:t>
            </a:r>
            <a:r>
              <a:rPr lang="zh-CN" altLang="zh-CN" sz="2400" b="1" dirty="0">
                <a:solidFill>
                  <a:schemeClr val="tx2"/>
                </a:solidFill>
              </a:rPr>
              <a:t>三</a:t>
            </a:r>
            <a:r>
              <a:rPr lang="zh-CN" altLang="en-US" sz="2400" b="1" dirty="0">
                <a:solidFill>
                  <a:schemeClr val="tx2"/>
                </a:solidFill>
              </a:rPr>
              <a:t>）</a:t>
            </a:r>
            <a:r>
              <a:rPr lang="zh-CN" altLang="zh-CN" sz="2400" b="1" dirty="0">
                <a:solidFill>
                  <a:schemeClr val="tx2"/>
                </a:solidFill>
              </a:rPr>
              <a:t>关于海洋科学技术奖的评审流程</a:t>
            </a:r>
          </a:p>
          <a:p>
            <a:pPr marL="0" lvl="0" indent="0">
              <a:buNone/>
            </a:pPr>
            <a:r>
              <a:rPr lang="en-US" altLang="zh-CN" sz="2000" dirty="0">
                <a:solidFill>
                  <a:schemeClr val="tx2"/>
                </a:solidFill>
                <a:latin typeface="+mn-ea"/>
              </a:rPr>
              <a:t>    </a:t>
            </a:r>
            <a:r>
              <a:rPr lang="zh-CN" altLang="zh-CN" sz="2000" dirty="0">
                <a:solidFill>
                  <a:schemeClr val="tx2"/>
                </a:solidFill>
                <a:latin typeface="+mn-ea"/>
              </a:rPr>
              <a:t>围绕“海洋科学技术研究”和“海洋科技成果转化”两大类，设置一个评审委员会和两个专业评委会</a:t>
            </a:r>
            <a:r>
              <a:rPr lang="zh-CN" altLang="en-US" sz="2000" dirty="0">
                <a:solidFill>
                  <a:schemeClr val="tx2"/>
                </a:solidFill>
                <a:latin typeface="+mn-ea"/>
              </a:rPr>
              <a:t>，</a:t>
            </a:r>
            <a:r>
              <a:rPr lang="zh-CN" altLang="zh-CN" sz="2000" dirty="0">
                <a:solidFill>
                  <a:schemeClr val="tx2"/>
                </a:solidFill>
                <a:latin typeface="+mn-ea"/>
              </a:rPr>
              <a:t>同时下辖各专业组</a:t>
            </a:r>
            <a:endParaRPr lang="zh-CN" altLang="en-US" sz="2000" b="1" dirty="0">
              <a:solidFill>
                <a:schemeClr val="tx2"/>
              </a:solidFill>
              <a:latin typeface="+mn-ea"/>
            </a:endParaRPr>
          </a:p>
        </p:txBody>
      </p:sp>
      <p:sp>
        <p:nvSpPr>
          <p:cNvPr id="9" name="流程图: 过程 8"/>
          <p:cNvSpPr/>
          <p:nvPr/>
        </p:nvSpPr>
        <p:spPr>
          <a:xfrm>
            <a:off x="2799201" y="3429000"/>
            <a:ext cx="1025319" cy="216024"/>
          </a:xfrm>
          <a:prstGeom prst="flowChartProcess">
            <a:avLst/>
          </a:prstGeom>
          <a:solidFill>
            <a:srgbClr val="FFFF00"/>
          </a:solidFill>
          <a:ln>
            <a:solidFill>
              <a:srgbClr val="C000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b="1" dirty="0">
                <a:solidFill>
                  <a:srgbClr val="FF0000"/>
                </a:solidFill>
              </a:rPr>
              <a:t>研究类</a:t>
            </a:r>
          </a:p>
        </p:txBody>
      </p:sp>
      <p:sp>
        <p:nvSpPr>
          <p:cNvPr id="21" name="流程图: 过程 20"/>
          <p:cNvSpPr/>
          <p:nvPr/>
        </p:nvSpPr>
        <p:spPr>
          <a:xfrm>
            <a:off x="5172439" y="3429000"/>
            <a:ext cx="1025319" cy="216024"/>
          </a:xfrm>
          <a:prstGeom prst="flowChartProcess">
            <a:avLst/>
          </a:prstGeom>
          <a:solidFill>
            <a:srgbClr val="FFFF00"/>
          </a:solidFill>
          <a:ln>
            <a:solidFill>
              <a:srgbClr val="C000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b="1" dirty="0">
                <a:solidFill>
                  <a:srgbClr val="FF0000"/>
                </a:solidFill>
              </a:rPr>
              <a:t>转化类</a:t>
            </a:r>
          </a:p>
        </p:txBody>
      </p:sp>
      <p:grpSp>
        <p:nvGrpSpPr>
          <p:cNvPr id="48" name="组合 47"/>
          <p:cNvGrpSpPr/>
          <p:nvPr/>
        </p:nvGrpSpPr>
        <p:grpSpPr>
          <a:xfrm>
            <a:off x="2727193" y="3939939"/>
            <a:ext cx="3542573" cy="504056"/>
            <a:chOff x="2727193" y="3939939"/>
            <a:chExt cx="3542573" cy="504056"/>
          </a:xfrm>
        </p:grpSpPr>
        <p:sp>
          <p:nvSpPr>
            <p:cNvPr id="10" name="流程图: 过程 9"/>
            <p:cNvSpPr/>
            <p:nvPr/>
          </p:nvSpPr>
          <p:spPr>
            <a:xfrm>
              <a:off x="2727193" y="3939939"/>
              <a:ext cx="1169335" cy="5040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评审</a:t>
              </a:r>
              <a:endParaRPr lang="en-US" altLang="zh-CN" sz="1600" b="1" dirty="0">
                <a:latin typeface="+mn-ea"/>
              </a:endParaRPr>
            </a:p>
            <a:p>
              <a:pPr algn="ctr"/>
              <a:r>
                <a:rPr lang="zh-CN" altLang="en-US" sz="1600" b="1" dirty="0">
                  <a:latin typeface="+mn-ea"/>
                </a:rPr>
                <a:t>委员会</a:t>
              </a:r>
            </a:p>
          </p:txBody>
        </p:sp>
        <p:sp>
          <p:nvSpPr>
            <p:cNvPr id="22" name="流程图: 过程 21"/>
            <p:cNvSpPr/>
            <p:nvPr/>
          </p:nvSpPr>
          <p:spPr>
            <a:xfrm>
              <a:off x="5100431" y="3939939"/>
              <a:ext cx="1169335" cy="5040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评审</a:t>
              </a:r>
              <a:endParaRPr lang="en-US" altLang="zh-CN" sz="1600" b="1" dirty="0">
                <a:latin typeface="+mn-ea"/>
              </a:endParaRPr>
            </a:p>
            <a:p>
              <a:pPr algn="ctr"/>
              <a:r>
                <a:rPr lang="zh-CN" altLang="en-US" sz="1600" b="1" dirty="0">
                  <a:latin typeface="+mn-ea"/>
                </a:rPr>
                <a:t>委员会</a:t>
              </a:r>
            </a:p>
          </p:txBody>
        </p:sp>
      </p:grpSp>
      <p:grpSp>
        <p:nvGrpSpPr>
          <p:cNvPr id="49" name="组合 48"/>
          <p:cNvGrpSpPr/>
          <p:nvPr/>
        </p:nvGrpSpPr>
        <p:grpSpPr>
          <a:xfrm>
            <a:off x="2483768" y="4443995"/>
            <a:ext cx="4029422" cy="1416379"/>
            <a:chOff x="2483768" y="4443995"/>
            <a:chExt cx="4029422" cy="1416379"/>
          </a:xfrm>
        </p:grpSpPr>
        <p:grpSp>
          <p:nvGrpSpPr>
            <p:cNvPr id="46" name="组合 45"/>
            <p:cNvGrpSpPr/>
            <p:nvPr/>
          </p:nvGrpSpPr>
          <p:grpSpPr>
            <a:xfrm>
              <a:off x="2483768" y="4443995"/>
              <a:ext cx="1656184" cy="1416379"/>
              <a:chOff x="2483768" y="4443995"/>
              <a:chExt cx="1656184" cy="1416379"/>
            </a:xfrm>
          </p:grpSpPr>
          <p:sp>
            <p:nvSpPr>
              <p:cNvPr id="11" name="圆角矩形 10"/>
              <p:cNvSpPr/>
              <p:nvPr/>
            </p:nvSpPr>
            <p:spPr>
              <a:xfrm>
                <a:off x="2483768" y="4852262"/>
                <a:ext cx="576064" cy="10081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sp>
            <p:nvSpPr>
              <p:cNvPr id="12" name="圆角矩形 11"/>
              <p:cNvSpPr/>
              <p:nvPr/>
            </p:nvSpPr>
            <p:spPr>
              <a:xfrm>
                <a:off x="3563888" y="4852262"/>
                <a:ext cx="576064" cy="10081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grpSp>
            <p:nvGrpSpPr>
              <p:cNvPr id="43" name="组合 42"/>
              <p:cNvGrpSpPr/>
              <p:nvPr/>
            </p:nvGrpSpPr>
            <p:grpSpPr>
              <a:xfrm>
                <a:off x="2771800" y="4443995"/>
                <a:ext cx="1072497" cy="408266"/>
                <a:chOff x="2480742" y="4443995"/>
                <a:chExt cx="1072497" cy="408266"/>
              </a:xfrm>
            </p:grpSpPr>
            <p:cxnSp>
              <p:nvCxnSpPr>
                <p:cNvPr id="14" name="直接连接符 13"/>
                <p:cNvCxnSpPr/>
                <p:nvPr/>
              </p:nvCxnSpPr>
              <p:spPr>
                <a:xfrm flipV="1">
                  <a:off x="2480742" y="4676094"/>
                  <a:ext cx="0" cy="1761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553239" y="4676094"/>
                  <a:ext cx="0" cy="1761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482089" y="4676094"/>
                  <a:ext cx="107115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017663" y="4443995"/>
                  <a:ext cx="1" cy="23210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47" name="组合 46"/>
            <p:cNvGrpSpPr/>
            <p:nvPr/>
          </p:nvGrpSpPr>
          <p:grpSpPr>
            <a:xfrm>
              <a:off x="4857006" y="4443995"/>
              <a:ext cx="1656184" cy="1416379"/>
              <a:chOff x="4857006" y="4443995"/>
              <a:chExt cx="1656184" cy="1416379"/>
            </a:xfrm>
          </p:grpSpPr>
          <p:sp>
            <p:nvSpPr>
              <p:cNvPr id="24" name="圆角矩形 23"/>
              <p:cNvSpPr/>
              <p:nvPr/>
            </p:nvSpPr>
            <p:spPr>
              <a:xfrm>
                <a:off x="4857006" y="4852262"/>
                <a:ext cx="576064" cy="10081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sp>
            <p:nvSpPr>
              <p:cNvPr id="25" name="圆角矩形 24"/>
              <p:cNvSpPr/>
              <p:nvPr/>
            </p:nvSpPr>
            <p:spPr>
              <a:xfrm>
                <a:off x="5937126" y="4852262"/>
                <a:ext cx="576064" cy="10081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grpSp>
            <p:nvGrpSpPr>
              <p:cNvPr id="44" name="组合 43"/>
              <p:cNvGrpSpPr/>
              <p:nvPr/>
            </p:nvGrpSpPr>
            <p:grpSpPr>
              <a:xfrm>
                <a:off x="5145038" y="4443995"/>
                <a:ext cx="1072497" cy="408266"/>
                <a:chOff x="5145038" y="4443995"/>
                <a:chExt cx="1072497" cy="408266"/>
              </a:xfrm>
            </p:grpSpPr>
            <p:cxnSp>
              <p:nvCxnSpPr>
                <p:cNvPr id="26" name="直接连接符 25"/>
                <p:cNvCxnSpPr/>
                <p:nvPr/>
              </p:nvCxnSpPr>
              <p:spPr>
                <a:xfrm flipV="1">
                  <a:off x="5145038" y="4676094"/>
                  <a:ext cx="0" cy="1761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6217535" y="4676094"/>
                  <a:ext cx="0" cy="1761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146385" y="4676094"/>
                  <a:ext cx="107115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2" idx="2"/>
                </p:cNvCxnSpPr>
                <p:nvPr/>
              </p:nvCxnSpPr>
              <p:spPr>
                <a:xfrm flipH="1">
                  <a:off x="5685098" y="4443995"/>
                  <a:ext cx="1" cy="23210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
        <p:nvSpPr>
          <p:cNvPr id="32" name="线形标注 1 31"/>
          <p:cNvSpPr/>
          <p:nvPr/>
        </p:nvSpPr>
        <p:spPr>
          <a:xfrm>
            <a:off x="6804248" y="3471887"/>
            <a:ext cx="1686610" cy="1292290"/>
          </a:xfrm>
          <a:prstGeom prst="borderCallout1">
            <a:avLst>
              <a:gd name="adj1" fmla="val 49025"/>
              <a:gd name="adj2" fmla="val -793"/>
              <a:gd name="adj3" fmla="val 56234"/>
              <a:gd name="adj4" fmla="val -3187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CN" altLang="zh-CN" sz="1400" dirty="0"/>
              <a:t>评审委员会主任和副主任从奖励委员会中选任</a:t>
            </a:r>
            <a:endParaRPr lang="en-US" altLang="zh-CN" sz="1400" dirty="0"/>
          </a:p>
          <a:p>
            <a:r>
              <a:rPr lang="zh-CN" altLang="en-US" sz="1400" dirty="0"/>
              <a:t>其中需包括三分之一以上的奖励委员会成员</a:t>
            </a:r>
          </a:p>
        </p:txBody>
      </p:sp>
      <p:sp>
        <p:nvSpPr>
          <p:cNvPr id="33" name="线形标注 1 32"/>
          <p:cNvSpPr/>
          <p:nvPr/>
        </p:nvSpPr>
        <p:spPr>
          <a:xfrm flipH="1">
            <a:off x="496897" y="3471886"/>
            <a:ext cx="1686610" cy="1541290"/>
          </a:xfrm>
          <a:prstGeom prst="borderCallout1">
            <a:avLst>
              <a:gd name="adj1" fmla="val 49025"/>
              <a:gd name="adj2" fmla="val -793"/>
              <a:gd name="adj3" fmla="val 46724"/>
              <a:gd name="adj4" fmla="val -3187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CN" altLang="zh-CN" sz="1400" dirty="0"/>
              <a:t>评审委员会由海洋行业各相关专业的权威专家组成</a:t>
            </a:r>
            <a:r>
              <a:rPr lang="zh-CN" altLang="en-US" sz="1400" dirty="0"/>
              <a:t>。</a:t>
            </a:r>
            <a:endParaRPr lang="en-US" altLang="zh-CN" sz="1400" dirty="0"/>
          </a:p>
          <a:p>
            <a:r>
              <a:rPr lang="zh-CN" altLang="en-US" sz="1400" dirty="0"/>
              <a:t>每年评奖时，从评审专家库中选取适合本年度的专家组成评审委员会</a:t>
            </a:r>
          </a:p>
        </p:txBody>
      </p:sp>
      <p:grpSp>
        <p:nvGrpSpPr>
          <p:cNvPr id="39" name="组合 38"/>
          <p:cNvGrpSpPr/>
          <p:nvPr/>
        </p:nvGrpSpPr>
        <p:grpSpPr>
          <a:xfrm>
            <a:off x="875228" y="5491885"/>
            <a:ext cx="2976692" cy="736978"/>
            <a:chOff x="584170" y="5491885"/>
            <a:chExt cx="2976692" cy="736978"/>
          </a:xfrm>
        </p:grpSpPr>
        <p:sp>
          <p:nvSpPr>
            <p:cNvPr id="34" name="线形标注 2 33"/>
            <p:cNvSpPr/>
            <p:nvPr/>
          </p:nvSpPr>
          <p:spPr>
            <a:xfrm rot="10800000" flipV="1">
              <a:off x="584170" y="5491885"/>
              <a:ext cx="1211834" cy="736978"/>
            </a:xfrm>
            <a:prstGeom prst="borderCallout2">
              <a:avLst>
                <a:gd name="adj1" fmla="val 49153"/>
                <a:gd name="adj2" fmla="val 662"/>
                <a:gd name="adj3" fmla="val 82020"/>
                <a:gd name="adj4" fmla="val -45651"/>
                <a:gd name="adj5" fmla="val 49230"/>
                <a:gd name="adj6" fmla="val -621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1200" dirty="0"/>
                <a:t>根据当年所报项目情况选取相关专家组成各专业组</a:t>
              </a:r>
            </a:p>
          </p:txBody>
        </p:sp>
        <p:cxnSp>
          <p:nvCxnSpPr>
            <p:cNvPr id="36" name="直接连接符 35"/>
            <p:cNvCxnSpPr/>
            <p:nvPr/>
          </p:nvCxnSpPr>
          <p:spPr>
            <a:xfrm flipV="1">
              <a:off x="2339752" y="5860374"/>
              <a:ext cx="1221110" cy="232922"/>
            </a:xfrm>
            <a:prstGeom prst="line">
              <a:avLst/>
            </a:prstGeom>
          </p:spPr>
          <p:style>
            <a:lnRef idx="2">
              <a:schemeClr val="accent2">
                <a:shade val="50000"/>
              </a:schemeClr>
            </a:lnRef>
            <a:fillRef idx="1">
              <a:schemeClr val="accent2"/>
            </a:fillRef>
            <a:effectRef idx="0">
              <a:schemeClr val="accent2"/>
            </a:effectRef>
            <a:fontRef idx="minor">
              <a:schemeClr val="lt1"/>
            </a:fontRef>
          </p:style>
        </p:cxnSp>
      </p:grpSp>
      <p:grpSp>
        <p:nvGrpSpPr>
          <p:cNvPr id="40" name="组合 39"/>
          <p:cNvGrpSpPr/>
          <p:nvPr/>
        </p:nvGrpSpPr>
        <p:grpSpPr>
          <a:xfrm flipH="1">
            <a:off x="5220072" y="5491886"/>
            <a:ext cx="2976692" cy="736978"/>
            <a:chOff x="584170" y="5491885"/>
            <a:chExt cx="2976692" cy="736978"/>
          </a:xfrm>
        </p:grpSpPr>
        <p:sp>
          <p:nvSpPr>
            <p:cNvPr id="41" name="线形标注 2 40"/>
            <p:cNvSpPr/>
            <p:nvPr/>
          </p:nvSpPr>
          <p:spPr>
            <a:xfrm rot="10800000" flipV="1">
              <a:off x="584170" y="5491885"/>
              <a:ext cx="1211834" cy="736978"/>
            </a:xfrm>
            <a:prstGeom prst="borderCallout2">
              <a:avLst>
                <a:gd name="adj1" fmla="val 19572"/>
                <a:gd name="adj2" fmla="val -837"/>
                <a:gd name="adj3" fmla="val 82020"/>
                <a:gd name="adj4" fmla="val -44651"/>
                <a:gd name="adj5" fmla="val 49230"/>
                <a:gd name="adj6" fmla="val -621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1200" dirty="0"/>
                <a:t>各专业组设组长一名负责本组的会议讨论及初评</a:t>
              </a:r>
            </a:p>
          </p:txBody>
        </p:sp>
        <p:cxnSp>
          <p:nvCxnSpPr>
            <p:cNvPr id="42" name="直接连接符 41"/>
            <p:cNvCxnSpPr/>
            <p:nvPr/>
          </p:nvCxnSpPr>
          <p:spPr>
            <a:xfrm flipV="1">
              <a:off x="2339752" y="5860374"/>
              <a:ext cx="1221110" cy="232922"/>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45" name="组合 44">
            <a:extLst>
              <a:ext uri="{FF2B5EF4-FFF2-40B4-BE49-F238E27FC236}">
                <a16:creationId xmlns:a16="http://schemas.microsoft.com/office/drawing/2014/main" id="{2BF1004E-1C54-408D-A4A8-AB1E5106C067}"/>
              </a:ext>
            </a:extLst>
          </p:cNvPr>
          <p:cNvGrpSpPr/>
          <p:nvPr/>
        </p:nvGrpSpPr>
        <p:grpSpPr>
          <a:xfrm>
            <a:off x="179512" y="114320"/>
            <a:ext cx="1584176" cy="448194"/>
            <a:chOff x="1043608" y="624788"/>
            <a:chExt cx="1584176" cy="448194"/>
          </a:xfrm>
        </p:grpSpPr>
        <p:pic>
          <p:nvPicPr>
            <p:cNvPr id="50" name="Picture 5" descr="C:\Users\Administrator\Desktop\太平洋学会会徽.gif">
              <a:extLst>
                <a:ext uri="{FF2B5EF4-FFF2-40B4-BE49-F238E27FC236}">
                  <a16:creationId xmlns:a16="http://schemas.microsoft.com/office/drawing/2014/main" id="{B1A37BCA-7C1E-4137-84EF-EE34F7394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istrator\Desktop\会标.gif">
              <a:extLst>
                <a:ext uri="{FF2B5EF4-FFF2-40B4-BE49-F238E27FC236}">
                  <a16:creationId xmlns:a16="http://schemas.microsoft.com/office/drawing/2014/main" id="{2E4DA752-D64D-4851-9A82-6DD230FD18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istrator\Desktop\xuehui.gif">
              <a:extLst>
                <a:ext uri="{FF2B5EF4-FFF2-40B4-BE49-F238E27FC236}">
                  <a16:creationId xmlns:a16="http://schemas.microsoft.com/office/drawing/2014/main" id="{AAC9ADE1-877F-4EB5-A251-3DD5C9E87C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588097"/>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457200" y="1484784"/>
            <a:ext cx="8229600" cy="1241179"/>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rmAutofit lnSpcReduction="10000"/>
          </a:bodyPr>
          <a:lstStyle/>
          <a:p>
            <a:pPr marL="0" indent="0">
              <a:buNone/>
            </a:pPr>
            <a:r>
              <a:rPr lang="zh-CN" altLang="en-US" sz="2400" b="1" dirty="0">
                <a:solidFill>
                  <a:schemeClr val="tx2"/>
                </a:solidFill>
              </a:rPr>
              <a:t>评选流程：</a:t>
            </a:r>
            <a:r>
              <a:rPr lang="zh-CN" altLang="zh-CN" sz="2400" b="1" dirty="0">
                <a:solidFill>
                  <a:schemeClr val="tx2"/>
                </a:solidFill>
              </a:rPr>
              <a:t>申报</a:t>
            </a:r>
            <a:r>
              <a:rPr lang="en-US" altLang="zh-CN" sz="2400" b="1" dirty="0">
                <a:solidFill>
                  <a:schemeClr val="tx2"/>
                </a:solidFill>
              </a:rPr>
              <a:t>        </a:t>
            </a:r>
            <a:r>
              <a:rPr lang="zh-CN" altLang="zh-CN" sz="2400" b="1" dirty="0">
                <a:solidFill>
                  <a:schemeClr val="tx2"/>
                </a:solidFill>
              </a:rPr>
              <a:t>推荐</a:t>
            </a:r>
            <a:r>
              <a:rPr lang="en-US" altLang="zh-CN" sz="2400" b="1" dirty="0">
                <a:solidFill>
                  <a:schemeClr val="tx2"/>
                </a:solidFill>
              </a:rPr>
              <a:t>        </a:t>
            </a:r>
            <a:r>
              <a:rPr lang="zh-CN" altLang="zh-CN" sz="2400" b="1" dirty="0">
                <a:solidFill>
                  <a:schemeClr val="tx2"/>
                </a:solidFill>
              </a:rPr>
              <a:t>形式审查</a:t>
            </a:r>
            <a:r>
              <a:rPr lang="en-US" altLang="zh-CN" sz="2400" b="1" dirty="0">
                <a:solidFill>
                  <a:schemeClr val="tx2"/>
                </a:solidFill>
              </a:rPr>
              <a:t>        </a:t>
            </a:r>
            <a:r>
              <a:rPr lang="zh-CN" altLang="en-US" sz="2400" b="1" dirty="0">
                <a:solidFill>
                  <a:schemeClr val="tx2"/>
                </a:solidFill>
              </a:rPr>
              <a:t>初评      </a:t>
            </a:r>
            <a:r>
              <a:rPr lang="en-US" altLang="zh-CN" sz="2400" b="1" dirty="0">
                <a:solidFill>
                  <a:schemeClr val="tx2"/>
                </a:solidFill>
              </a:rPr>
              <a:t>  </a:t>
            </a:r>
            <a:r>
              <a:rPr lang="zh-CN" altLang="en-US" sz="2400" b="1" dirty="0">
                <a:solidFill>
                  <a:schemeClr val="tx2"/>
                </a:solidFill>
              </a:rPr>
              <a:t>终评 </a:t>
            </a:r>
            <a:endParaRPr lang="en-US" altLang="zh-CN" sz="2400" b="1" dirty="0">
              <a:solidFill>
                <a:schemeClr val="tx2"/>
              </a:solidFill>
            </a:endParaRPr>
          </a:p>
          <a:p>
            <a:pPr marL="0" indent="0">
              <a:buNone/>
            </a:pPr>
            <a:r>
              <a:rPr lang="zh-CN" altLang="en-US" sz="2400" b="1" dirty="0">
                <a:solidFill>
                  <a:schemeClr val="tx2"/>
                </a:solidFill>
              </a:rPr>
              <a:t> 拟获奖项目公示       异议处理           奖励委员会审核确认</a:t>
            </a:r>
            <a:endParaRPr lang="en-US" altLang="zh-CN" sz="2400" b="1" dirty="0">
              <a:solidFill>
                <a:schemeClr val="tx2"/>
              </a:solidFill>
            </a:endParaRPr>
          </a:p>
          <a:p>
            <a:pPr marL="0" indent="0">
              <a:buNone/>
            </a:pPr>
            <a:r>
              <a:rPr lang="zh-CN" altLang="en-US" sz="2400" b="1" dirty="0">
                <a:solidFill>
                  <a:schemeClr val="tx2"/>
                </a:solidFill>
              </a:rPr>
              <a:t> </a:t>
            </a:r>
            <a:r>
              <a:rPr lang="zh-CN" altLang="zh-CN" sz="2400" b="1" dirty="0">
                <a:solidFill>
                  <a:schemeClr val="tx2"/>
                </a:solidFill>
              </a:rPr>
              <a:t>公布</a:t>
            </a:r>
            <a:r>
              <a:rPr lang="zh-CN" altLang="en-US" sz="2400" b="1" dirty="0">
                <a:solidFill>
                  <a:schemeClr val="tx2"/>
                </a:solidFill>
              </a:rPr>
              <a:t>获奖结果</a:t>
            </a:r>
            <a:endParaRPr lang="zh-CN" altLang="en-US" sz="2400" b="1" dirty="0">
              <a:solidFill>
                <a:schemeClr val="tx2"/>
              </a:solidFill>
              <a:latin typeface="+mn-ea"/>
            </a:endParaRPr>
          </a:p>
        </p:txBody>
      </p:sp>
      <p:sp>
        <p:nvSpPr>
          <p:cNvPr id="9" name="矩形 8"/>
          <p:cNvSpPr/>
          <p:nvPr/>
        </p:nvSpPr>
        <p:spPr>
          <a:xfrm>
            <a:off x="3275856" y="5877272"/>
            <a:ext cx="25202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个人申报</a:t>
            </a:r>
          </a:p>
        </p:txBody>
      </p:sp>
      <p:grpSp>
        <p:nvGrpSpPr>
          <p:cNvPr id="69" name="组合 68"/>
          <p:cNvGrpSpPr/>
          <p:nvPr/>
        </p:nvGrpSpPr>
        <p:grpSpPr>
          <a:xfrm>
            <a:off x="539552" y="5895274"/>
            <a:ext cx="7992888" cy="360040"/>
            <a:chOff x="539552" y="5895274"/>
            <a:chExt cx="7992888" cy="360040"/>
          </a:xfrm>
        </p:grpSpPr>
        <p:sp>
          <p:nvSpPr>
            <p:cNvPr id="10" name="线形标注 2(带强调线) 9"/>
            <p:cNvSpPr/>
            <p:nvPr/>
          </p:nvSpPr>
          <p:spPr>
            <a:xfrm>
              <a:off x="6444208" y="5895274"/>
              <a:ext cx="2088232" cy="360040"/>
            </a:xfrm>
            <a:prstGeom prst="accentCallout2">
              <a:avLst>
                <a:gd name="adj1" fmla="val 18750"/>
                <a:gd name="adj2" fmla="val -8333"/>
                <a:gd name="adj3" fmla="val 18750"/>
                <a:gd name="adj4" fmla="val -16667"/>
                <a:gd name="adj5" fmla="val 90635"/>
                <a:gd name="adj6" fmla="val -31171"/>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mn-ea"/>
                </a:rPr>
                <a:t>按规定时间上交申报材料</a:t>
              </a:r>
            </a:p>
          </p:txBody>
        </p:sp>
        <p:sp>
          <p:nvSpPr>
            <p:cNvPr id="11" name="线形标注 2(带强调线) 10"/>
            <p:cNvSpPr/>
            <p:nvPr/>
          </p:nvSpPr>
          <p:spPr>
            <a:xfrm flipH="1">
              <a:off x="539552" y="5895274"/>
              <a:ext cx="2088232" cy="360040"/>
            </a:xfrm>
            <a:prstGeom prst="accentCallout2">
              <a:avLst>
                <a:gd name="adj1" fmla="val 18750"/>
                <a:gd name="adj2" fmla="val -8333"/>
                <a:gd name="adj3" fmla="val 18750"/>
                <a:gd name="adj4" fmla="val -16667"/>
                <a:gd name="adj5" fmla="val 90635"/>
                <a:gd name="adj6" fmla="val -31171"/>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查阅下发通知及申报要求</a:t>
              </a:r>
              <a:endParaRPr lang="zh-CN" altLang="en-US" sz="1200" dirty="0">
                <a:latin typeface="+mn-ea"/>
              </a:endParaRPr>
            </a:p>
          </p:txBody>
        </p:sp>
      </p:grpSp>
      <p:grpSp>
        <p:nvGrpSpPr>
          <p:cNvPr id="70" name="组合 69"/>
          <p:cNvGrpSpPr/>
          <p:nvPr/>
        </p:nvGrpSpPr>
        <p:grpSpPr>
          <a:xfrm>
            <a:off x="1532920" y="5373216"/>
            <a:ext cx="6006151" cy="504056"/>
            <a:chOff x="1532920" y="5373216"/>
            <a:chExt cx="6006151" cy="504056"/>
          </a:xfrm>
        </p:grpSpPr>
        <p:grpSp>
          <p:nvGrpSpPr>
            <p:cNvPr id="16" name="组合 15"/>
            <p:cNvGrpSpPr/>
            <p:nvPr/>
          </p:nvGrpSpPr>
          <p:grpSpPr>
            <a:xfrm>
              <a:off x="1532920" y="5373216"/>
              <a:ext cx="6006151" cy="288032"/>
              <a:chOff x="1518177" y="5214997"/>
              <a:chExt cx="6006151" cy="288032"/>
            </a:xfrm>
          </p:grpSpPr>
          <p:sp>
            <p:nvSpPr>
              <p:cNvPr id="12" name="圆角矩形 11"/>
              <p:cNvSpPr/>
              <p:nvPr/>
            </p:nvSpPr>
            <p:spPr>
              <a:xfrm>
                <a:off x="1518177" y="5214997"/>
                <a:ext cx="1296144" cy="2880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dirty="0"/>
                  <a:t>行政科技部门</a:t>
                </a:r>
              </a:p>
            </p:txBody>
          </p:sp>
          <p:sp>
            <p:nvSpPr>
              <p:cNvPr id="13" name="圆角矩形 12"/>
              <p:cNvSpPr/>
              <p:nvPr/>
            </p:nvSpPr>
            <p:spPr>
              <a:xfrm>
                <a:off x="3088179" y="5214997"/>
                <a:ext cx="1433074" cy="2880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dirty="0"/>
                  <a:t>科研、教学、企业</a:t>
                </a:r>
              </a:p>
            </p:txBody>
          </p:sp>
          <p:sp>
            <p:nvSpPr>
              <p:cNvPr id="14" name="圆角矩形 13"/>
              <p:cNvSpPr/>
              <p:nvPr/>
            </p:nvSpPr>
            <p:spPr>
              <a:xfrm>
                <a:off x="4658181" y="5214997"/>
                <a:ext cx="1296144" cy="2880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dirty="0"/>
                  <a:t>学会机构</a:t>
                </a:r>
              </a:p>
            </p:txBody>
          </p:sp>
          <p:sp>
            <p:nvSpPr>
              <p:cNvPr id="15" name="圆角矩形 14"/>
              <p:cNvSpPr/>
              <p:nvPr/>
            </p:nvSpPr>
            <p:spPr>
              <a:xfrm>
                <a:off x="6228184" y="5214997"/>
                <a:ext cx="1296144" cy="2880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dirty="0"/>
                  <a:t>专家推荐</a:t>
                </a:r>
              </a:p>
            </p:txBody>
          </p:sp>
        </p:grpSp>
        <p:grpSp>
          <p:nvGrpSpPr>
            <p:cNvPr id="32" name="组合 31"/>
            <p:cNvGrpSpPr/>
            <p:nvPr/>
          </p:nvGrpSpPr>
          <p:grpSpPr>
            <a:xfrm>
              <a:off x="2180992" y="5661248"/>
              <a:ext cx="4710007" cy="216024"/>
              <a:chOff x="2180992" y="5661248"/>
              <a:chExt cx="4710007" cy="216024"/>
            </a:xfrm>
          </p:grpSpPr>
          <p:cxnSp>
            <p:nvCxnSpPr>
              <p:cNvPr id="25" name="直接连接符 24"/>
              <p:cNvCxnSpPr>
                <a:stCxn id="12" idx="2"/>
                <a:endCxn id="9" idx="0"/>
              </p:cNvCxnSpPr>
              <p:nvPr/>
            </p:nvCxnSpPr>
            <p:spPr>
              <a:xfrm>
                <a:off x="2180992" y="5661248"/>
                <a:ext cx="2355004"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3" idx="2"/>
                <a:endCxn id="9" idx="0"/>
              </p:cNvCxnSpPr>
              <p:nvPr/>
            </p:nvCxnSpPr>
            <p:spPr>
              <a:xfrm>
                <a:off x="3819459" y="5661248"/>
                <a:ext cx="716537"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4" idx="2"/>
                <a:endCxn id="9" idx="0"/>
              </p:cNvCxnSpPr>
              <p:nvPr/>
            </p:nvCxnSpPr>
            <p:spPr>
              <a:xfrm flipH="1">
                <a:off x="4535996" y="5661248"/>
                <a:ext cx="78500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5" idx="2"/>
                <a:endCxn id="9" idx="0"/>
              </p:cNvCxnSpPr>
              <p:nvPr/>
            </p:nvCxnSpPr>
            <p:spPr>
              <a:xfrm flipH="1">
                <a:off x="4535996" y="5661248"/>
                <a:ext cx="2355003" cy="216024"/>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71" name="组合 70"/>
          <p:cNvGrpSpPr/>
          <p:nvPr/>
        </p:nvGrpSpPr>
        <p:grpSpPr>
          <a:xfrm>
            <a:off x="2180992" y="4869160"/>
            <a:ext cx="4710007" cy="504056"/>
            <a:chOff x="2180992" y="4869160"/>
            <a:chExt cx="4710007" cy="504056"/>
          </a:xfrm>
        </p:grpSpPr>
        <p:sp>
          <p:nvSpPr>
            <p:cNvPr id="20" name="剪去同侧角的矩形 19"/>
            <p:cNvSpPr/>
            <p:nvPr/>
          </p:nvSpPr>
          <p:spPr>
            <a:xfrm>
              <a:off x="3765454" y="4869160"/>
              <a:ext cx="1541084" cy="288032"/>
            </a:xfrm>
            <a:prstGeom prst="snip2SameRect">
              <a:avLst>
                <a:gd name="adj1" fmla="val 50000"/>
                <a:gd name="adj2"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dirty="0"/>
                <a:t>形式审查</a:t>
              </a:r>
            </a:p>
          </p:txBody>
        </p:sp>
        <p:grpSp>
          <p:nvGrpSpPr>
            <p:cNvPr id="41" name="组合 40"/>
            <p:cNvGrpSpPr/>
            <p:nvPr/>
          </p:nvGrpSpPr>
          <p:grpSpPr>
            <a:xfrm>
              <a:off x="2180992" y="5157192"/>
              <a:ext cx="4710007" cy="216024"/>
              <a:chOff x="2180992" y="5157192"/>
              <a:chExt cx="4710007" cy="216024"/>
            </a:xfrm>
          </p:grpSpPr>
          <p:cxnSp>
            <p:nvCxnSpPr>
              <p:cNvPr id="34" name="直接连接符 33"/>
              <p:cNvCxnSpPr>
                <a:stCxn id="12" idx="0"/>
                <a:endCxn id="20" idx="1"/>
              </p:cNvCxnSpPr>
              <p:nvPr/>
            </p:nvCxnSpPr>
            <p:spPr>
              <a:xfrm flipV="1">
                <a:off x="2180992" y="5157192"/>
                <a:ext cx="2355004"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3" idx="0"/>
                <a:endCxn id="20" idx="1"/>
              </p:cNvCxnSpPr>
              <p:nvPr/>
            </p:nvCxnSpPr>
            <p:spPr>
              <a:xfrm flipV="1">
                <a:off x="3819459" y="5157192"/>
                <a:ext cx="716537"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14" idx="0"/>
                <a:endCxn id="20" idx="1"/>
              </p:cNvCxnSpPr>
              <p:nvPr/>
            </p:nvCxnSpPr>
            <p:spPr>
              <a:xfrm flipH="1" flipV="1">
                <a:off x="4535996" y="5157192"/>
                <a:ext cx="78500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15" idx="0"/>
                <a:endCxn id="20" idx="1"/>
              </p:cNvCxnSpPr>
              <p:nvPr/>
            </p:nvCxnSpPr>
            <p:spPr>
              <a:xfrm flipH="1" flipV="1">
                <a:off x="4535996" y="5157192"/>
                <a:ext cx="2355003" cy="216024"/>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72" name="组合 71"/>
          <p:cNvGrpSpPr/>
          <p:nvPr/>
        </p:nvGrpSpPr>
        <p:grpSpPr>
          <a:xfrm>
            <a:off x="2528773" y="4364480"/>
            <a:ext cx="4014446" cy="1152128"/>
            <a:chOff x="2528773" y="4364480"/>
            <a:chExt cx="4014446" cy="1152128"/>
          </a:xfrm>
        </p:grpSpPr>
        <p:sp>
          <p:nvSpPr>
            <p:cNvPr id="21" name="空心弧 20"/>
            <p:cNvSpPr/>
            <p:nvPr/>
          </p:nvSpPr>
          <p:spPr>
            <a:xfrm>
              <a:off x="2528773" y="4364480"/>
              <a:ext cx="4014446" cy="1152128"/>
            </a:xfrm>
            <a:prstGeom prst="blockArc">
              <a:avLst>
                <a:gd name="adj1" fmla="val 10852357"/>
                <a:gd name="adj2" fmla="val 21541155"/>
                <a:gd name="adj3" fmla="val 3133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初评</a:t>
              </a:r>
            </a:p>
          </p:txBody>
        </p:sp>
        <p:cxnSp>
          <p:nvCxnSpPr>
            <p:cNvPr id="43" name="直接连接符 42"/>
            <p:cNvCxnSpPr>
              <a:stCxn id="20" idx="3"/>
            </p:cNvCxnSpPr>
            <p:nvPr/>
          </p:nvCxnSpPr>
          <p:spPr>
            <a:xfrm flipV="1">
              <a:off x="4535996" y="4725144"/>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3851920" y="3645024"/>
            <a:ext cx="1368152" cy="737123"/>
            <a:chOff x="3851920" y="3645024"/>
            <a:chExt cx="1368152" cy="737123"/>
          </a:xfrm>
        </p:grpSpPr>
        <p:sp>
          <p:nvSpPr>
            <p:cNvPr id="22" name="流程图: 决策 21"/>
            <p:cNvSpPr/>
            <p:nvPr/>
          </p:nvSpPr>
          <p:spPr>
            <a:xfrm>
              <a:off x="3851920" y="3645024"/>
              <a:ext cx="1368152" cy="576064"/>
            </a:xfrm>
            <a:prstGeom prst="flowChartDecisi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奖励</a:t>
              </a:r>
              <a:endParaRPr lang="en-US" altLang="zh-CN" sz="1400" dirty="0"/>
            </a:p>
            <a:p>
              <a:pPr algn="ctr"/>
              <a:r>
                <a:rPr lang="zh-CN" altLang="en-US" sz="1400" dirty="0"/>
                <a:t>比例</a:t>
              </a:r>
            </a:p>
          </p:txBody>
        </p:sp>
        <p:cxnSp>
          <p:nvCxnSpPr>
            <p:cNvPr id="45" name="直接连接符 44"/>
            <p:cNvCxnSpPr>
              <a:stCxn id="22" idx="2"/>
            </p:cNvCxnSpPr>
            <p:nvPr/>
          </p:nvCxnSpPr>
          <p:spPr>
            <a:xfrm>
              <a:off x="4535996" y="4221088"/>
              <a:ext cx="0" cy="161059"/>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5" name="组合 74"/>
          <p:cNvGrpSpPr/>
          <p:nvPr/>
        </p:nvGrpSpPr>
        <p:grpSpPr>
          <a:xfrm>
            <a:off x="3959932" y="3068960"/>
            <a:ext cx="1152128" cy="576064"/>
            <a:chOff x="3959932" y="3068960"/>
            <a:chExt cx="1152128" cy="576064"/>
          </a:xfrm>
        </p:grpSpPr>
        <p:sp>
          <p:nvSpPr>
            <p:cNvPr id="23" name="矩形 22"/>
            <p:cNvSpPr/>
            <p:nvPr/>
          </p:nvSpPr>
          <p:spPr>
            <a:xfrm>
              <a:off x="3959932" y="3068960"/>
              <a:ext cx="1152128" cy="360040"/>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b="1" dirty="0">
                  <a:solidFill>
                    <a:schemeClr val="accent1">
                      <a:lumMod val="75000"/>
                    </a:schemeClr>
                  </a:solidFill>
                </a:rPr>
                <a:t>会议评审</a:t>
              </a:r>
            </a:p>
          </p:txBody>
        </p:sp>
        <p:cxnSp>
          <p:nvCxnSpPr>
            <p:cNvPr id="47" name="直接连接符 46"/>
            <p:cNvCxnSpPr>
              <a:stCxn id="22" idx="0"/>
              <a:endCxn id="23" idx="2"/>
            </p:cNvCxnSpPr>
            <p:nvPr/>
          </p:nvCxnSpPr>
          <p:spPr>
            <a:xfrm flipV="1">
              <a:off x="4535996" y="3429000"/>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4" name="线形标注 2(带强调线) 63"/>
          <p:cNvSpPr/>
          <p:nvPr/>
        </p:nvSpPr>
        <p:spPr>
          <a:xfrm>
            <a:off x="7488324" y="4509120"/>
            <a:ext cx="1188132" cy="576064"/>
          </a:xfrm>
          <a:prstGeom prst="accentCallout2">
            <a:avLst>
              <a:gd name="adj1" fmla="val 59437"/>
              <a:gd name="adj2" fmla="val -8828"/>
              <a:gd name="adj3" fmla="val 99584"/>
              <a:gd name="adj4" fmla="val -35989"/>
              <a:gd name="adj5" fmla="val 94591"/>
              <a:gd name="adj6" fmla="val -179577"/>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latin typeface="+mn-ea"/>
              </a:rPr>
              <a:t>对申报材料的合规性进行</a:t>
            </a:r>
            <a:r>
              <a:rPr lang="zh-CN" altLang="zh-CN" sz="1200" dirty="0">
                <a:latin typeface="+mn-ea"/>
              </a:rPr>
              <a:t>形式审查</a:t>
            </a:r>
            <a:endParaRPr lang="zh-CN" altLang="en-US" sz="1200" dirty="0">
              <a:latin typeface="+mn-ea"/>
            </a:endParaRPr>
          </a:p>
        </p:txBody>
      </p:sp>
      <p:sp>
        <p:nvSpPr>
          <p:cNvPr id="65" name="线形标注 2(带强调线) 64"/>
          <p:cNvSpPr/>
          <p:nvPr/>
        </p:nvSpPr>
        <p:spPr>
          <a:xfrm flipH="1">
            <a:off x="233519" y="4382147"/>
            <a:ext cx="1746194" cy="847052"/>
          </a:xfrm>
          <a:prstGeom prst="accentCallout2">
            <a:avLst>
              <a:gd name="adj1" fmla="val 59437"/>
              <a:gd name="adj2" fmla="val -8828"/>
              <a:gd name="adj3" fmla="val 30889"/>
              <a:gd name="adj4" fmla="val -25827"/>
              <a:gd name="adj5" fmla="val 28166"/>
              <a:gd name="adj6" fmla="val -50619"/>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200" dirty="0"/>
              <a:t>从专家库中抽取专家进行</a:t>
            </a:r>
            <a:r>
              <a:rPr lang="zh-CN" altLang="en-US" sz="1200" dirty="0"/>
              <a:t>初评</a:t>
            </a:r>
            <a:endParaRPr lang="en-US" altLang="zh-CN" sz="1200" dirty="0"/>
          </a:p>
          <a:p>
            <a:r>
              <a:rPr lang="zh-CN" altLang="en-US" sz="1200" dirty="0"/>
              <a:t>初评</a:t>
            </a:r>
            <a:r>
              <a:rPr lang="zh-CN" altLang="zh-CN" sz="1200" dirty="0"/>
              <a:t>结果作为会议评审的重要参考依据</a:t>
            </a:r>
            <a:endParaRPr lang="zh-CN" altLang="en-US" sz="1200" dirty="0">
              <a:latin typeface="+mn-ea"/>
            </a:endParaRPr>
          </a:p>
        </p:txBody>
      </p:sp>
      <p:sp>
        <p:nvSpPr>
          <p:cNvPr id="66" name="线形标注 2(带强调线) 65"/>
          <p:cNvSpPr/>
          <p:nvPr/>
        </p:nvSpPr>
        <p:spPr>
          <a:xfrm>
            <a:off x="1218456" y="3068960"/>
            <a:ext cx="1188132" cy="720080"/>
          </a:xfrm>
          <a:prstGeom prst="accentCallout2">
            <a:avLst>
              <a:gd name="adj1" fmla="val 42177"/>
              <a:gd name="adj2" fmla="val 101757"/>
              <a:gd name="adj3" fmla="val 79935"/>
              <a:gd name="adj4" fmla="val 127171"/>
              <a:gd name="adj5" fmla="val 116832"/>
              <a:gd name="adj6" fmla="val 217861"/>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200" dirty="0">
                <a:latin typeface="+mn-ea"/>
              </a:rPr>
              <a:t>获奖项目总数原则上不超过推荐项目总数的</a:t>
            </a:r>
            <a:r>
              <a:rPr lang="en-US" altLang="zh-CN" sz="1200" dirty="0">
                <a:latin typeface="+mn-ea"/>
              </a:rPr>
              <a:t>40%</a:t>
            </a:r>
            <a:endParaRPr lang="zh-CN" altLang="zh-CN" sz="1200" dirty="0">
              <a:latin typeface="+mn-ea"/>
            </a:endParaRPr>
          </a:p>
        </p:txBody>
      </p:sp>
      <p:sp>
        <p:nvSpPr>
          <p:cNvPr id="68" name="线形标注 2(带强调线) 67"/>
          <p:cNvSpPr/>
          <p:nvPr/>
        </p:nvSpPr>
        <p:spPr>
          <a:xfrm>
            <a:off x="6388186" y="2924564"/>
            <a:ext cx="2242212" cy="720080"/>
          </a:xfrm>
          <a:prstGeom prst="accentCallout2">
            <a:avLst>
              <a:gd name="adj1" fmla="val 59437"/>
              <a:gd name="adj2" fmla="val -8828"/>
              <a:gd name="adj3" fmla="val 53825"/>
              <a:gd name="adj4" fmla="val -27675"/>
              <a:gd name="adj5" fmla="val 47686"/>
              <a:gd name="adj6" fmla="val -54888"/>
            </a:avLst>
          </a:prstGeom>
          <a:solidFill>
            <a:schemeClr val="accent2"/>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200" dirty="0"/>
              <a:t>评审委员会依成果分类，按照分组讨论，会议评议，记名投票表决等程序开展项目评审</a:t>
            </a:r>
            <a:endParaRPr lang="zh-CN" altLang="zh-CN" sz="1200" dirty="0">
              <a:latin typeface="+mn-ea"/>
            </a:endParaRPr>
          </a:p>
        </p:txBody>
      </p:sp>
      <p:grpSp>
        <p:nvGrpSpPr>
          <p:cNvPr id="46" name="组合 45">
            <a:extLst>
              <a:ext uri="{FF2B5EF4-FFF2-40B4-BE49-F238E27FC236}">
                <a16:creationId xmlns:a16="http://schemas.microsoft.com/office/drawing/2014/main" id="{34C71E7D-3223-44FB-92CF-9B2A38342112}"/>
              </a:ext>
            </a:extLst>
          </p:cNvPr>
          <p:cNvGrpSpPr/>
          <p:nvPr/>
        </p:nvGrpSpPr>
        <p:grpSpPr>
          <a:xfrm>
            <a:off x="179512" y="114320"/>
            <a:ext cx="1584176" cy="448194"/>
            <a:chOff x="1043608" y="624788"/>
            <a:chExt cx="1584176" cy="448194"/>
          </a:xfrm>
        </p:grpSpPr>
        <p:pic>
          <p:nvPicPr>
            <p:cNvPr id="48" name="Picture 5" descr="C:\Users\Administrator\Desktop\太平洋学会会徽.gif">
              <a:extLst>
                <a:ext uri="{FF2B5EF4-FFF2-40B4-BE49-F238E27FC236}">
                  <a16:creationId xmlns:a16="http://schemas.microsoft.com/office/drawing/2014/main" id="{297ABE40-5259-4546-BC81-C01EE9A811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Users\Administrator\Desktop\会标.gif">
              <a:extLst>
                <a:ext uri="{FF2B5EF4-FFF2-40B4-BE49-F238E27FC236}">
                  <a16:creationId xmlns:a16="http://schemas.microsoft.com/office/drawing/2014/main" id="{A446C113-849A-45C1-BC1A-CA8541372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Administrator\Desktop\xuehui.gif">
              <a:extLst>
                <a:ext uri="{FF2B5EF4-FFF2-40B4-BE49-F238E27FC236}">
                  <a16:creationId xmlns:a16="http://schemas.microsoft.com/office/drawing/2014/main" id="{1C6802F2-23F5-4AB6-9653-BB43A05F06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箭头: 右 4">
            <a:extLst>
              <a:ext uri="{FF2B5EF4-FFF2-40B4-BE49-F238E27FC236}">
                <a16:creationId xmlns:a16="http://schemas.microsoft.com/office/drawing/2014/main" id="{BD3C6825-5E6F-4D4D-AD1C-38D9A4F53FBF}"/>
              </a:ext>
            </a:extLst>
          </p:cNvPr>
          <p:cNvSpPr/>
          <p:nvPr/>
        </p:nvSpPr>
        <p:spPr>
          <a:xfrm>
            <a:off x="2771800" y="1579670"/>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箭头: 右 50">
            <a:extLst>
              <a:ext uri="{FF2B5EF4-FFF2-40B4-BE49-F238E27FC236}">
                <a16:creationId xmlns:a16="http://schemas.microsoft.com/office/drawing/2014/main" id="{33367A26-D116-4DF5-801C-0935CA43405C}"/>
              </a:ext>
            </a:extLst>
          </p:cNvPr>
          <p:cNvSpPr/>
          <p:nvPr/>
        </p:nvSpPr>
        <p:spPr>
          <a:xfrm>
            <a:off x="3959932" y="1579670"/>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箭头: 右 51">
            <a:extLst>
              <a:ext uri="{FF2B5EF4-FFF2-40B4-BE49-F238E27FC236}">
                <a16:creationId xmlns:a16="http://schemas.microsoft.com/office/drawing/2014/main" id="{F1A17141-95DB-439C-A2BD-94F8DE155FCB}"/>
              </a:ext>
            </a:extLst>
          </p:cNvPr>
          <p:cNvSpPr/>
          <p:nvPr/>
        </p:nvSpPr>
        <p:spPr>
          <a:xfrm>
            <a:off x="5796136" y="1576584"/>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右 52">
            <a:extLst>
              <a:ext uri="{FF2B5EF4-FFF2-40B4-BE49-F238E27FC236}">
                <a16:creationId xmlns:a16="http://schemas.microsoft.com/office/drawing/2014/main" id="{8E8C5350-ABB1-4694-93AD-843D2D5A02E4}"/>
              </a:ext>
            </a:extLst>
          </p:cNvPr>
          <p:cNvSpPr/>
          <p:nvPr/>
        </p:nvSpPr>
        <p:spPr>
          <a:xfrm>
            <a:off x="6984268" y="1576584"/>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箭头: 右 53">
            <a:extLst>
              <a:ext uri="{FF2B5EF4-FFF2-40B4-BE49-F238E27FC236}">
                <a16:creationId xmlns:a16="http://schemas.microsoft.com/office/drawing/2014/main" id="{804335F9-5D57-453F-B8EF-B7A8216159B7}"/>
              </a:ext>
            </a:extLst>
          </p:cNvPr>
          <p:cNvSpPr/>
          <p:nvPr/>
        </p:nvSpPr>
        <p:spPr>
          <a:xfrm>
            <a:off x="8131962" y="1556792"/>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箭头: 右 54">
            <a:extLst>
              <a:ext uri="{FF2B5EF4-FFF2-40B4-BE49-F238E27FC236}">
                <a16:creationId xmlns:a16="http://schemas.microsoft.com/office/drawing/2014/main" id="{78CE52DC-6A65-4346-895E-B585668BEA0C}"/>
              </a:ext>
            </a:extLst>
          </p:cNvPr>
          <p:cNvSpPr/>
          <p:nvPr/>
        </p:nvSpPr>
        <p:spPr>
          <a:xfrm>
            <a:off x="2815487" y="2035678"/>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箭头: 右 55">
            <a:extLst>
              <a:ext uri="{FF2B5EF4-FFF2-40B4-BE49-F238E27FC236}">
                <a16:creationId xmlns:a16="http://schemas.microsoft.com/office/drawing/2014/main" id="{FE0B42C9-7A7D-4E35-AF6E-E5AA28116B8C}"/>
              </a:ext>
            </a:extLst>
          </p:cNvPr>
          <p:cNvSpPr/>
          <p:nvPr/>
        </p:nvSpPr>
        <p:spPr>
          <a:xfrm>
            <a:off x="4722941" y="2054070"/>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箭头: 右 56">
            <a:extLst>
              <a:ext uri="{FF2B5EF4-FFF2-40B4-BE49-F238E27FC236}">
                <a16:creationId xmlns:a16="http://schemas.microsoft.com/office/drawing/2014/main" id="{E641CB3C-9719-4394-8C74-B689A3BC2C51}"/>
              </a:ext>
            </a:extLst>
          </p:cNvPr>
          <p:cNvSpPr/>
          <p:nvPr/>
        </p:nvSpPr>
        <p:spPr>
          <a:xfrm>
            <a:off x="8131962" y="2065326"/>
            <a:ext cx="411109" cy="19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arn(inVertic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barn(inVertic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barn(inVertical)">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barn(inVertical)">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4" grpId="0" animBg="1"/>
      <p:bldP spid="65" grpId="0" animBg="1"/>
      <p:bldP spid="66"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2213" y="854443"/>
            <a:ext cx="8229600" cy="706198"/>
          </a:xfrm>
        </p:spPr>
        <p:txBody>
          <a:bodyPr>
            <a:normAutofit/>
          </a:bodyPr>
          <a:lstStyle/>
          <a:p>
            <a:pPr algn="ctr"/>
            <a:r>
              <a:rPr lang="zh-CN" altLang="zh-CN" sz="3600" b="1" dirty="0">
                <a:latin typeface="+mn-ea"/>
                <a:ea typeface="+mn-ea"/>
              </a:rPr>
              <a:t>海洋科学技术奖组织机构设置图</a:t>
            </a:r>
          </a:p>
        </p:txBody>
      </p:sp>
      <p:graphicFrame>
        <p:nvGraphicFramePr>
          <p:cNvPr id="16" name="内容占位符 15"/>
          <p:cNvGraphicFramePr>
            <a:graphicFrameLocks noGrp="1"/>
          </p:cNvGraphicFramePr>
          <p:nvPr>
            <p:ph idx="1"/>
          </p:nvPr>
        </p:nvGraphicFramePr>
        <p:xfrm>
          <a:off x="457200" y="1935163"/>
          <a:ext cx="8229600" cy="4590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圆角矩形 39"/>
          <p:cNvSpPr/>
          <p:nvPr/>
        </p:nvSpPr>
        <p:spPr>
          <a:xfrm>
            <a:off x="3580880" y="3789040"/>
            <a:ext cx="1296144" cy="513100"/>
          </a:xfrm>
          <a:prstGeom prst="roundRect">
            <a:avLst/>
          </a:prstGeom>
          <a:ln>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b="1" dirty="0">
                <a:solidFill>
                  <a:schemeClr val="bg1"/>
                </a:solidFill>
              </a:rPr>
              <a:t>奖励办公室</a:t>
            </a:r>
          </a:p>
        </p:txBody>
      </p:sp>
      <p:cxnSp>
        <p:nvCxnSpPr>
          <p:cNvPr id="86" name="直接连接符 85"/>
          <p:cNvCxnSpPr>
            <a:stCxn id="45" idx="0"/>
            <a:endCxn id="40" idx="2"/>
          </p:cNvCxnSpPr>
          <p:nvPr/>
        </p:nvCxnSpPr>
        <p:spPr>
          <a:xfrm flipH="1" flipV="1">
            <a:off x="4228952" y="4302140"/>
            <a:ext cx="6424" cy="136108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2799408" y="5663227"/>
            <a:ext cx="2871936" cy="504056"/>
          </a:xfrm>
          <a:prstGeom prst="roundRect">
            <a:avLst/>
          </a:prstGeom>
          <a:ln>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b="1" dirty="0"/>
              <a:t>公示及异议处理</a:t>
            </a:r>
          </a:p>
        </p:txBody>
      </p:sp>
      <p:sp>
        <p:nvSpPr>
          <p:cNvPr id="94" name="线形标注 2 93"/>
          <p:cNvSpPr/>
          <p:nvPr/>
        </p:nvSpPr>
        <p:spPr>
          <a:xfrm>
            <a:off x="6282967" y="1916831"/>
            <a:ext cx="2177465" cy="1003451"/>
          </a:xfrm>
          <a:prstGeom prst="borderCallout2">
            <a:avLst>
              <a:gd name="adj1" fmla="val 49276"/>
              <a:gd name="adj2" fmla="val -436"/>
              <a:gd name="adj3" fmla="val 43947"/>
              <a:gd name="adj4" fmla="val -31066"/>
              <a:gd name="adj5" fmla="val 83877"/>
              <a:gd name="adj6" fmla="val -59709"/>
            </a:avLst>
          </a:prstGeom>
          <a:solidFill>
            <a:schemeClr val="bg1"/>
          </a:solid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1200" dirty="0"/>
              <a:t>经奖励委员会审核批准的当年获奖项目以书面通知下发相关推荐单位，并在三家学会网站公告、表彰及颁发奖励证书</a:t>
            </a:r>
          </a:p>
        </p:txBody>
      </p:sp>
      <p:sp>
        <p:nvSpPr>
          <p:cNvPr id="97" name="线形标注 2 96"/>
          <p:cNvSpPr/>
          <p:nvPr/>
        </p:nvSpPr>
        <p:spPr>
          <a:xfrm flipH="1">
            <a:off x="6934891" y="5259558"/>
            <a:ext cx="1813573" cy="1049762"/>
          </a:xfrm>
          <a:prstGeom prst="borderCallout2">
            <a:avLst>
              <a:gd name="adj1" fmla="val 50776"/>
              <a:gd name="adj2" fmla="val 99420"/>
              <a:gd name="adj3" fmla="val 63300"/>
              <a:gd name="adj4" fmla="val 124497"/>
              <a:gd name="adj5" fmla="val 64620"/>
              <a:gd name="adj6" fmla="val 169239"/>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zh-CN" sz="1200" dirty="0"/>
              <a:t>奖励工作办公室根据评审委员会的终评结果，</a:t>
            </a:r>
            <a:r>
              <a:rPr lang="zh-CN" altLang="en-US" sz="1200" dirty="0"/>
              <a:t>按照一定程序</a:t>
            </a:r>
            <a:r>
              <a:rPr lang="zh-CN" altLang="zh-CN" sz="1200" dirty="0"/>
              <a:t>组织公示并处理异议问题。公示期为一个月</a:t>
            </a:r>
            <a:endParaRPr lang="zh-CN" altLang="en-US" sz="1200" dirty="0"/>
          </a:p>
        </p:txBody>
      </p:sp>
      <p:sp>
        <p:nvSpPr>
          <p:cNvPr id="98" name="线形标注 2 97"/>
          <p:cNvSpPr/>
          <p:nvPr/>
        </p:nvSpPr>
        <p:spPr>
          <a:xfrm flipH="1">
            <a:off x="6228183" y="3284984"/>
            <a:ext cx="2088232" cy="1420825"/>
          </a:xfrm>
          <a:prstGeom prst="borderCallout2">
            <a:avLst>
              <a:gd name="adj1" fmla="val 50776"/>
              <a:gd name="adj2" fmla="val 99420"/>
              <a:gd name="adj3" fmla="val 62115"/>
              <a:gd name="adj4" fmla="val 142422"/>
              <a:gd name="adj5" fmla="val 61034"/>
              <a:gd name="adj6" fmla="val 164993"/>
            </a:avLst>
          </a:prstGeom>
          <a:ln>
            <a:solidFill>
              <a:schemeClr val="tx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zh-CN" sz="1200" dirty="0"/>
              <a:t>奖励办公室是奖励委员会的办事机构，设在中国海洋学会秘书处。主要职责是：承担海洋海洋科学技术奖的日常管理工作，包括组织推荐，形式审查，组织评审，异议处理和公布结果等工作</a:t>
            </a:r>
          </a:p>
        </p:txBody>
      </p:sp>
      <p:sp>
        <p:nvSpPr>
          <p:cNvPr id="56" name="线形标注 2 55"/>
          <p:cNvSpPr/>
          <p:nvPr/>
        </p:nvSpPr>
        <p:spPr>
          <a:xfrm>
            <a:off x="467544" y="4365105"/>
            <a:ext cx="1813573" cy="1802178"/>
          </a:xfrm>
          <a:prstGeom prst="borderCallout2">
            <a:avLst>
              <a:gd name="adj1" fmla="val 50776"/>
              <a:gd name="adj2" fmla="val 99420"/>
              <a:gd name="adj3" fmla="val 70223"/>
              <a:gd name="adj4" fmla="val 118153"/>
              <a:gd name="adj5" fmla="val 86037"/>
              <a:gd name="adj6" fmla="val 127167"/>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zh-CN" sz="1200" dirty="0"/>
              <a:t>异议问题分为实质性异议和非实质性异议</a:t>
            </a:r>
            <a:r>
              <a:rPr lang="zh-CN" altLang="en-US" sz="1200" dirty="0"/>
              <a:t>。</a:t>
            </a:r>
            <a:endParaRPr lang="en-US" altLang="zh-CN" sz="1200" dirty="0"/>
          </a:p>
          <a:p>
            <a:r>
              <a:rPr lang="zh-CN" altLang="zh-CN" sz="1200" dirty="0"/>
              <a:t>实质性异议由奖励办公室会负责调查并提出处理意见，相关单位和个人应积极配合</a:t>
            </a:r>
            <a:endParaRPr lang="en-US" altLang="zh-CN" sz="1200" dirty="0"/>
          </a:p>
          <a:p>
            <a:r>
              <a:rPr lang="zh-CN" altLang="zh-CN" sz="1200" dirty="0"/>
              <a:t>非实质性异议项目，由推荐单位推荐的，推荐单位负责协调解决</a:t>
            </a:r>
            <a:endParaRPr lang="zh-CN" altLang="en-US" sz="1200" dirty="0"/>
          </a:p>
        </p:txBody>
      </p:sp>
      <p:cxnSp>
        <p:nvCxnSpPr>
          <p:cNvPr id="13" name="直接连接符 12"/>
          <p:cNvCxnSpPr>
            <a:stCxn id="46" idx="2"/>
            <a:endCxn id="40" idx="0"/>
          </p:cNvCxnSpPr>
          <p:nvPr/>
        </p:nvCxnSpPr>
        <p:spPr>
          <a:xfrm flipH="1">
            <a:off x="4228952" y="2920283"/>
            <a:ext cx="6424" cy="8687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组合 13"/>
          <p:cNvGrpSpPr/>
          <p:nvPr/>
        </p:nvGrpSpPr>
        <p:grpSpPr>
          <a:xfrm>
            <a:off x="854029" y="2384041"/>
            <a:ext cx="4142444" cy="1205067"/>
            <a:chOff x="854029" y="2384041"/>
            <a:chExt cx="4142444" cy="1205067"/>
          </a:xfrm>
        </p:grpSpPr>
        <p:sp>
          <p:nvSpPr>
            <p:cNvPr id="46" name="矩形 45"/>
            <p:cNvSpPr/>
            <p:nvPr/>
          </p:nvSpPr>
          <p:spPr>
            <a:xfrm>
              <a:off x="3474278" y="2384041"/>
              <a:ext cx="1522195" cy="536242"/>
            </a:xfrm>
            <a:prstGeom prst="rect">
              <a:avLst/>
            </a:prstGeom>
            <a:ln>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1" dirty="0">
                  <a:solidFill>
                    <a:srgbClr val="FFFF00"/>
                  </a:solidFill>
                </a:rPr>
                <a:t>奖励委员会</a:t>
              </a:r>
            </a:p>
          </p:txBody>
        </p:sp>
        <p:sp>
          <p:nvSpPr>
            <p:cNvPr id="58" name="线形标注 2 57"/>
            <p:cNvSpPr/>
            <p:nvPr/>
          </p:nvSpPr>
          <p:spPr>
            <a:xfrm flipH="1">
              <a:off x="854029" y="3120213"/>
              <a:ext cx="1303847" cy="468895"/>
            </a:xfrm>
            <a:prstGeom prst="borderCallout2">
              <a:avLst>
                <a:gd name="adj1" fmla="val 49276"/>
                <a:gd name="adj2" fmla="val -436"/>
                <a:gd name="adj3" fmla="val -108785"/>
                <a:gd name="adj4" fmla="val -56824"/>
                <a:gd name="adj5" fmla="val -108122"/>
                <a:gd name="adj6" fmla="val -101058"/>
              </a:avLst>
            </a:prstGeom>
            <a:solidFill>
              <a:schemeClr val="bg1"/>
            </a:solid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1200" dirty="0"/>
                <a:t>按照奖励委员会议事规则执行</a:t>
              </a:r>
            </a:p>
          </p:txBody>
        </p:sp>
      </p:grpSp>
      <p:grpSp>
        <p:nvGrpSpPr>
          <p:cNvPr id="20" name="组合 19">
            <a:extLst>
              <a:ext uri="{FF2B5EF4-FFF2-40B4-BE49-F238E27FC236}">
                <a16:creationId xmlns:a16="http://schemas.microsoft.com/office/drawing/2014/main" id="{04EE0848-8740-41BF-A392-5183F8FAE80A}"/>
              </a:ext>
            </a:extLst>
          </p:cNvPr>
          <p:cNvGrpSpPr/>
          <p:nvPr/>
        </p:nvGrpSpPr>
        <p:grpSpPr>
          <a:xfrm>
            <a:off x="179512" y="114320"/>
            <a:ext cx="1584176" cy="448194"/>
            <a:chOff x="1043608" y="624788"/>
            <a:chExt cx="1584176" cy="448194"/>
          </a:xfrm>
        </p:grpSpPr>
        <p:pic>
          <p:nvPicPr>
            <p:cNvPr id="21" name="Picture 5" descr="C:\Users\Administrator\Desktop\太平洋学会会徽.gif">
              <a:extLst>
                <a:ext uri="{FF2B5EF4-FFF2-40B4-BE49-F238E27FC236}">
                  <a16:creationId xmlns:a16="http://schemas.microsoft.com/office/drawing/2014/main" id="{4C5956B2-6080-43D2-90A1-0B03D6C167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会标.gif">
              <a:extLst>
                <a:ext uri="{FF2B5EF4-FFF2-40B4-BE49-F238E27FC236}">
                  <a16:creationId xmlns:a16="http://schemas.microsoft.com/office/drawing/2014/main" id="{493444C1-86B1-4BB4-83E6-636599E279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Administrator\Desktop\xuehui.gif">
              <a:extLst>
                <a:ext uri="{FF2B5EF4-FFF2-40B4-BE49-F238E27FC236}">
                  <a16:creationId xmlns:a16="http://schemas.microsoft.com/office/drawing/2014/main" id="{CDCB867C-9F06-4AC4-9D9B-702A6067AC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P spid="94" grpId="0" animBg="1"/>
      <p:bldP spid="97" grpId="0" animBg="1"/>
      <p:bldP spid="98"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2213" y="783285"/>
            <a:ext cx="8229600" cy="706198"/>
          </a:xfrm>
        </p:spPr>
        <p:txBody>
          <a:bodyPr>
            <a:normAutofit/>
          </a:bodyPr>
          <a:lstStyle/>
          <a:p>
            <a:pPr algn="ctr"/>
            <a:r>
              <a:rPr lang="zh-CN" altLang="en-US" sz="3600" b="1" dirty="0">
                <a:latin typeface="+mn-ea"/>
                <a:ea typeface="+mn-ea"/>
              </a:rPr>
              <a:t>奖励委员会</a:t>
            </a:r>
          </a:p>
        </p:txBody>
      </p:sp>
      <p:sp>
        <p:nvSpPr>
          <p:cNvPr id="3" name="内容占位符 2"/>
          <p:cNvSpPr>
            <a:spLocks noGrp="1"/>
          </p:cNvSpPr>
          <p:nvPr>
            <p:ph idx="1"/>
          </p:nvPr>
        </p:nvSpPr>
        <p:spPr>
          <a:xfrm>
            <a:off x="3462439" y="1837738"/>
            <a:ext cx="2170584" cy="545965"/>
          </a:xfrm>
        </p:spPr>
        <p:txBody>
          <a:bodyPr/>
          <a:lstStyle/>
          <a:p>
            <a:pPr marL="0" indent="0">
              <a:buNone/>
            </a:pPr>
            <a:r>
              <a:rPr lang="zh-CN" altLang="en-US" sz="2400" b="1" dirty="0">
                <a:solidFill>
                  <a:schemeClr val="tx2"/>
                </a:solidFill>
              </a:rPr>
              <a:t>会议主要议程</a:t>
            </a:r>
            <a:endParaRPr lang="zh-CN" altLang="zh-CN" sz="2400" dirty="0">
              <a:solidFill>
                <a:schemeClr val="tx2"/>
              </a:solidFill>
            </a:endParaRPr>
          </a:p>
        </p:txBody>
      </p:sp>
      <p:sp>
        <p:nvSpPr>
          <p:cNvPr id="23" name="矩形 22"/>
          <p:cNvSpPr/>
          <p:nvPr/>
        </p:nvSpPr>
        <p:spPr>
          <a:xfrm>
            <a:off x="1403648" y="2668785"/>
            <a:ext cx="6288166" cy="4393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C00000"/>
                </a:solidFill>
              </a:rPr>
              <a:t>通报海洋科学技术奖奖励委员会成员变更情况</a:t>
            </a:r>
          </a:p>
        </p:txBody>
      </p:sp>
      <p:sp>
        <p:nvSpPr>
          <p:cNvPr id="26" name="矩形 25"/>
          <p:cNvSpPr/>
          <p:nvPr/>
        </p:nvSpPr>
        <p:spPr>
          <a:xfrm>
            <a:off x="1421508" y="3221375"/>
            <a:ext cx="6253528" cy="4393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C00000"/>
                </a:solidFill>
              </a:rPr>
              <a:t>汇报年度海洋科学技术奖评审工作情况</a:t>
            </a:r>
          </a:p>
        </p:txBody>
      </p:sp>
      <p:sp>
        <p:nvSpPr>
          <p:cNvPr id="32" name="矩形 31"/>
          <p:cNvSpPr/>
          <p:nvPr/>
        </p:nvSpPr>
        <p:spPr>
          <a:xfrm>
            <a:off x="1433064" y="3769816"/>
            <a:ext cx="6253526" cy="44634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C00000"/>
                </a:solidFill>
              </a:rPr>
              <a:t>部分拟获奖项目做成果汇报</a:t>
            </a:r>
          </a:p>
        </p:txBody>
      </p:sp>
      <p:grpSp>
        <p:nvGrpSpPr>
          <p:cNvPr id="12" name="组合 11">
            <a:extLst>
              <a:ext uri="{FF2B5EF4-FFF2-40B4-BE49-F238E27FC236}">
                <a16:creationId xmlns:a16="http://schemas.microsoft.com/office/drawing/2014/main" id="{03A980FB-E507-4750-A1C9-8A3DE21962BE}"/>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5BA8EC53-EA8B-425F-90F3-02269DB10A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93C505C4-6417-425A-A639-7DA740788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653A8CDD-FA25-4842-9AE6-AAED7D6A9A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矩形 10">
            <a:extLst>
              <a:ext uri="{FF2B5EF4-FFF2-40B4-BE49-F238E27FC236}">
                <a16:creationId xmlns:a16="http://schemas.microsoft.com/office/drawing/2014/main" id="{D5E12417-F4BE-4A44-BC0A-AD39CD802EC5}"/>
              </a:ext>
            </a:extLst>
          </p:cNvPr>
          <p:cNvSpPr/>
          <p:nvPr/>
        </p:nvSpPr>
        <p:spPr>
          <a:xfrm>
            <a:off x="1449052" y="4322405"/>
            <a:ext cx="6253528" cy="4393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C00000"/>
                </a:solidFill>
              </a:rPr>
              <a:t>讨论审核拟获奖项目并表决</a:t>
            </a:r>
          </a:p>
        </p:txBody>
      </p:sp>
      <p:sp>
        <p:nvSpPr>
          <p:cNvPr id="16" name="矩形 15">
            <a:extLst>
              <a:ext uri="{FF2B5EF4-FFF2-40B4-BE49-F238E27FC236}">
                <a16:creationId xmlns:a16="http://schemas.microsoft.com/office/drawing/2014/main" id="{83FAE8C7-F9F3-49F1-AC18-A74E8DA7D46C}"/>
              </a:ext>
            </a:extLst>
          </p:cNvPr>
          <p:cNvSpPr/>
          <p:nvPr/>
        </p:nvSpPr>
        <p:spPr>
          <a:xfrm>
            <a:off x="1448242" y="4912670"/>
            <a:ext cx="6288167" cy="4393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FF0000"/>
                </a:solidFill>
              </a:rPr>
              <a:t>参会委员或代表发言</a:t>
            </a:r>
          </a:p>
        </p:txBody>
      </p:sp>
      <p:sp>
        <p:nvSpPr>
          <p:cNvPr id="17" name="矩形 16">
            <a:extLst>
              <a:ext uri="{FF2B5EF4-FFF2-40B4-BE49-F238E27FC236}">
                <a16:creationId xmlns:a16="http://schemas.microsoft.com/office/drawing/2014/main" id="{9C2D7C3E-1422-4802-A6D8-DF152E3DEA7F}"/>
              </a:ext>
            </a:extLst>
          </p:cNvPr>
          <p:cNvSpPr/>
          <p:nvPr/>
        </p:nvSpPr>
        <p:spPr>
          <a:xfrm>
            <a:off x="1452186" y="5502936"/>
            <a:ext cx="6288166" cy="44634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000" dirty="0">
                <a:solidFill>
                  <a:srgbClr val="C00000"/>
                </a:solidFill>
              </a:rPr>
              <a:t>奖励委员会主任讲话</a:t>
            </a:r>
          </a:p>
        </p:txBody>
      </p:sp>
    </p:spTree>
    <p:extLst>
      <p:ext uri="{BB962C8B-B14F-4D97-AF65-F5344CB8AC3E}">
        <p14:creationId xmlns:p14="http://schemas.microsoft.com/office/powerpoint/2010/main" val="1470358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2" grpId="0" animBg="1"/>
      <p:bldP spid="11"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898057"/>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457200" y="1810503"/>
            <a:ext cx="8229600" cy="4389120"/>
          </a:xfrm>
        </p:spPr>
        <p:txBody>
          <a:bodyPr/>
          <a:lstStyle/>
          <a:p>
            <a:pPr marL="0" lvl="0" indent="0" algn="ctr">
              <a:buNone/>
            </a:pPr>
            <a:r>
              <a:rPr lang="zh-CN" altLang="zh-CN" sz="2400" b="1" dirty="0">
                <a:solidFill>
                  <a:schemeClr val="tx2"/>
                </a:solidFill>
              </a:rPr>
              <a:t>专业组、专业评委会、评审委员会</a:t>
            </a:r>
            <a:endParaRPr lang="zh-CN" altLang="en-US" sz="2400" b="1" dirty="0">
              <a:solidFill>
                <a:schemeClr val="tx2"/>
              </a:solidFill>
              <a:latin typeface="+mn-ea"/>
            </a:endParaRPr>
          </a:p>
        </p:txBody>
      </p:sp>
      <p:grpSp>
        <p:nvGrpSpPr>
          <p:cNvPr id="16" name="组合 33"/>
          <p:cNvGrpSpPr/>
          <p:nvPr/>
        </p:nvGrpSpPr>
        <p:grpSpPr>
          <a:xfrm>
            <a:off x="801725" y="5081128"/>
            <a:ext cx="7611786" cy="432048"/>
            <a:chOff x="801725" y="5081128"/>
            <a:chExt cx="7611786" cy="432048"/>
          </a:xfrm>
        </p:grpSpPr>
        <p:sp>
          <p:nvSpPr>
            <p:cNvPr id="9" name="流程图: 可选过程 8"/>
            <p:cNvSpPr/>
            <p:nvPr/>
          </p:nvSpPr>
          <p:spPr>
            <a:xfrm>
              <a:off x="2810928" y="5081128"/>
              <a:ext cx="1584176" cy="432048"/>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sp>
          <p:nvSpPr>
            <p:cNvPr id="10" name="流程图: 可选过程 9"/>
            <p:cNvSpPr/>
            <p:nvPr/>
          </p:nvSpPr>
          <p:spPr>
            <a:xfrm>
              <a:off x="4820131" y="5081128"/>
              <a:ext cx="1584176" cy="432048"/>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sp>
          <p:nvSpPr>
            <p:cNvPr id="11" name="流程图: 可选过程 10"/>
            <p:cNvSpPr/>
            <p:nvPr/>
          </p:nvSpPr>
          <p:spPr>
            <a:xfrm>
              <a:off x="6829335" y="5081128"/>
              <a:ext cx="1584176" cy="432048"/>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sp>
          <p:nvSpPr>
            <p:cNvPr id="12" name="流程图: 可选过程 11"/>
            <p:cNvSpPr/>
            <p:nvPr/>
          </p:nvSpPr>
          <p:spPr>
            <a:xfrm>
              <a:off x="801725" y="5081128"/>
              <a:ext cx="1584176" cy="432048"/>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专业组</a:t>
              </a:r>
            </a:p>
          </p:txBody>
        </p:sp>
      </p:grpSp>
      <p:grpSp>
        <p:nvGrpSpPr>
          <p:cNvPr id="18" name="组合 34"/>
          <p:cNvGrpSpPr/>
          <p:nvPr/>
        </p:nvGrpSpPr>
        <p:grpSpPr>
          <a:xfrm>
            <a:off x="1593813" y="4142252"/>
            <a:ext cx="6027610" cy="938876"/>
            <a:chOff x="1593813" y="4142252"/>
            <a:chExt cx="6027610" cy="938876"/>
          </a:xfrm>
        </p:grpSpPr>
        <p:sp>
          <p:nvSpPr>
            <p:cNvPr id="13" name="圆角矩形 12"/>
            <p:cNvSpPr/>
            <p:nvPr/>
          </p:nvSpPr>
          <p:spPr>
            <a:xfrm>
              <a:off x="2015716" y="4142252"/>
              <a:ext cx="1224136" cy="7200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dirty="0"/>
                <a:t>专业</a:t>
              </a:r>
              <a:endParaRPr lang="en-US" altLang="zh-CN" dirty="0"/>
            </a:p>
            <a:p>
              <a:pPr algn="ctr"/>
              <a:r>
                <a:rPr lang="zh-CN" altLang="en-US" dirty="0"/>
                <a:t>评委会</a:t>
              </a:r>
            </a:p>
          </p:txBody>
        </p:sp>
        <p:sp>
          <p:nvSpPr>
            <p:cNvPr id="14" name="圆角矩形 13"/>
            <p:cNvSpPr/>
            <p:nvPr/>
          </p:nvSpPr>
          <p:spPr>
            <a:xfrm>
              <a:off x="5940152" y="4142252"/>
              <a:ext cx="1224136" cy="7200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dirty="0"/>
                <a:t>专业</a:t>
              </a:r>
              <a:endParaRPr lang="en-US" altLang="zh-CN" dirty="0"/>
            </a:p>
            <a:p>
              <a:pPr algn="ctr"/>
              <a:r>
                <a:rPr lang="zh-CN" altLang="en-US" dirty="0"/>
                <a:t>评委会</a:t>
              </a:r>
            </a:p>
          </p:txBody>
        </p:sp>
        <p:cxnSp>
          <p:nvCxnSpPr>
            <p:cNvPr id="17" name="直接连接符 16"/>
            <p:cNvCxnSpPr>
              <a:stCxn id="12" idx="0"/>
              <a:endCxn id="13" idx="2"/>
            </p:cNvCxnSpPr>
            <p:nvPr/>
          </p:nvCxnSpPr>
          <p:spPr>
            <a:xfrm flipV="1">
              <a:off x="1593813" y="4862332"/>
              <a:ext cx="1033971" cy="21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9" idx="0"/>
              <a:endCxn id="13" idx="2"/>
            </p:cNvCxnSpPr>
            <p:nvPr/>
          </p:nvCxnSpPr>
          <p:spPr>
            <a:xfrm flipH="1" flipV="1">
              <a:off x="2627784" y="4862332"/>
              <a:ext cx="975232" cy="21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0" idx="0"/>
              <a:endCxn id="14" idx="2"/>
            </p:cNvCxnSpPr>
            <p:nvPr/>
          </p:nvCxnSpPr>
          <p:spPr>
            <a:xfrm flipV="1">
              <a:off x="5612219" y="4862332"/>
              <a:ext cx="940001" cy="21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1" idx="0"/>
              <a:endCxn id="14" idx="2"/>
            </p:cNvCxnSpPr>
            <p:nvPr/>
          </p:nvCxnSpPr>
          <p:spPr>
            <a:xfrm flipH="1" flipV="1">
              <a:off x="6552220" y="4862332"/>
              <a:ext cx="1069203" cy="2187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组合 35"/>
          <p:cNvGrpSpPr/>
          <p:nvPr/>
        </p:nvGrpSpPr>
        <p:grpSpPr>
          <a:xfrm>
            <a:off x="2627784" y="3138644"/>
            <a:ext cx="3924436" cy="1152128"/>
            <a:chOff x="2627784" y="3138644"/>
            <a:chExt cx="3924436" cy="1152128"/>
          </a:xfrm>
        </p:grpSpPr>
        <p:sp>
          <p:nvSpPr>
            <p:cNvPr id="15" name="椭圆 14"/>
            <p:cNvSpPr/>
            <p:nvPr/>
          </p:nvSpPr>
          <p:spPr>
            <a:xfrm>
              <a:off x="3923928" y="3138644"/>
              <a:ext cx="1368152" cy="11521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评审</a:t>
              </a:r>
              <a:endParaRPr lang="en-US" altLang="zh-CN" dirty="0"/>
            </a:p>
            <a:p>
              <a:pPr algn="ctr"/>
              <a:r>
                <a:rPr lang="zh-CN" altLang="en-US" dirty="0"/>
                <a:t>委员会</a:t>
              </a:r>
            </a:p>
          </p:txBody>
        </p:sp>
        <p:cxnSp>
          <p:nvCxnSpPr>
            <p:cNvPr id="25" name="直接连接符 24"/>
            <p:cNvCxnSpPr>
              <a:stCxn id="13" idx="0"/>
              <a:endCxn id="15" idx="2"/>
            </p:cNvCxnSpPr>
            <p:nvPr/>
          </p:nvCxnSpPr>
          <p:spPr>
            <a:xfrm flipV="1">
              <a:off x="2627784" y="3714708"/>
              <a:ext cx="1296144" cy="427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4" idx="0"/>
              <a:endCxn id="15" idx="6"/>
            </p:cNvCxnSpPr>
            <p:nvPr/>
          </p:nvCxnSpPr>
          <p:spPr>
            <a:xfrm flipH="1" flipV="1">
              <a:off x="5292080" y="3714708"/>
              <a:ext cx="1260140" cy="4275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线形标注 2(无边框) 27"/>
          <p:cNvSpPr/>
          <p:nvPr/>
        </p:nvSpPr>
        <p:spPr>
          <a:xfrm>
            <a:off x="3148976" y="5949280"/>
            <a:ext cx="5068747" cy="720080"/>
          </a:xfrm>
          <a:prstGeom prst="callout2">
            <a:avLst>
              <a:gd name="adj1" fmla="val 61639"/>
              <a:gd name="adj2" fmla="val -75"/>
              <a:gd name="adj3" fmla="val 54911"/>
              <a:gd name="adj4" fmla="val -16983"/>
              <a:gd name="adj5" fmla="val -58216"/>
              <a:gd name="adj6" fmla="val -32831"/>
            </a:avLst>
          </a:prstGeom>
          <a:ln>
            <a:prstDash val="lgDash"/>
          </a:ln>
        </p:spPr>
        <p:style>
          <a:lnRef idx="1">
            <a:schemeClr val="accent3"/>
          </a:lnRef>
          <a:fillRef idx="2">
            <a:schemeClr val="accent3"/>
          </a:fillRef>
          <a:effectRef idx="1">
            <a:schemeClr val="accent3"/>
          </a:effectRef>
          <a:fontRef idx="minor">
            <a:schemeClr val="dk1"/>
          </a:fontRef>
        </p:style>
        <p:txBody>
          <a:bodyPr rtlCol="0" anchor="ctr"/>
          <a:lstStyle/>
          <a:p>
            <a:r>
              <a:rPr lang="zh-CN" altLang="zh-CN" sz="1200" dirty="0"/>
              <a:t>专业组按分组讨论，会议记名投票表决产生初评结果。其中推荐二等奖项目由到会委员的二分之一多数通过。一等奖应当由到会委员的三分之二（含三分之二）多数通过。（按票数多少进行排序）</a:t>
            </a:r>
            <a:endParaRPr lang="zh-CN" altLang="en-US" sz="1200" dirty="0"/>
          </a:p>
        </p:txBody>
      </p:sp>
      <p:sp>
        <p:nvSpPr>
          <p:cNvPr id="31" name="线形标注 2(无边框) 30"/>
          <p:cNvSpPr/>
          <p:nvPr/>
        </p:nvSpPr>
        <p:spPr>
          <a:xfrm flipH="1">
            <a:off x="179512" y="3573016"/>
            <a:ext cx="1571488" cy="864096"/>
          </a:xfrm>
          <a:prstGeom prst="callout2">
            <a:avLst>
              <a:gd name="adj1" fmla="val 56815"/>
              <a:gd name="adj2" fmla="val -626"/>
              <a:gd name="adj3" fmla="val 28082"/>
              <a:gd name="adj4" fmla="val -20135"/>
              <a:gd name="adj5" fmla="val 60788"/>
              <a:gd name="adj6" fmla="val -39732"/>
            </a:avLst>
          </a:prstGeom>
          <a:ln>
            <a:prstDash val="lgDash"/>
          </a:ln>
        </p:spPr>
        <p:style>
          <a:lnRef idx="1">
            <a:schemeClr val="accent3"/>
          </a:lnRef>
          <a:fillRef idx="2">
            <a:schemeClr val="accent3"/>
          </a:fillRef>
          <a:effectRef idx="1">
            <a:schemeClr val="accent3"/>
          </a:effectRef>
          <a:fontRef idx="minor">
            <a:schemeClr val="dk1"/>
          </a:fontRef>
        </p:style>
        <p:txBody>
          <a:bodyPr rtlCol="0" anchor="ctr"/>
          <a:lstStyle/>
          <a:p>
            <a:r>
              <a:rPr lang="zh-CN" altLang="zh-CN" sz="1200" dirty="0"/>
              <a:t>主要对专业组提交的排序项目进行审议，并以无记名投票表决产生初评结果。</a:t>
            </a:r>
            <a:endParaRPr lang="zh-CN" altLang="en-US" sz="1200" dirty="0"/>
          </a:p>
        </p:txBody>
      </p:sp>
      <p:sp>
        <p:nvSpPr>
          <p:cNvPr id="32" name="线形标注 2(无边框) 31"/>
          <p:cNvSpPr/>
          <p:nvPr/>
        </p:nvSpPr>
        <p:spPr>
          <a:xfrm>
            <a:off x="7380312" y="3429000"/>
            <a:ext cx="1571488" cy="1152127"/>
          </a:xfrm>
          <a:prstGeom prst="callout2">
            <a:avLst>
              <a:gd name="adj1" fmla="val 56815"/>
              <a:gd name="adj2" fmla="val -626"/>
              <a:gd name="adj3" fmla="val 28082"/>
              <a:gd name="adj4" fmla="val -20135"/>
              <a:gd name="adj5" fmla="val 60788"/>
              <a:gd name="adj6" fmla="val -39732"/>
            </a:avLst>
          </a:prstGeom>
          <a:ln>
            <a:prstDash val="lgDash"/>
          </a:ln>
        </p:spPr>
        <p:style>
          <a:lnRef idx="1">
            <a:schemeClr val="accent3"/>
          </a:lnRef>
          <a:fillRef idx="2">
            <a:schemeClr val="accent3"/>
          </a:fillRef>
          <a:effectRef idx="1">
            <a:schemeClr val="accent3"/>
          </a:effectRef>
          <a:fontRef idx="minor">
            <a:schemeClr val="dk1"/>
          </a:fontRef>
        </p:style>
        <p:txBody>
          <a:bodyPr rtlCol="0" anchor="ctr"/>
          <a:lstStyle/>
          <a:p>
            <a:r>
              <a:rPr lang="zh-CN" altLang="zh-CN" sz="1200" dirty="0"/>
              <a:t>二等奖应当由到会委员的二分之一多数通过。一等奖应当由到会委员的三分之二（含三分之二）多数通过。</a:t>
            </a:r>
            <a:endParaRPr lang="zh-CN" altLang="en-US" sz="1200" dirty="0"/>
          </a:p>
        </p:txBody>
      </p:sp>
      <p:sp>
        <p:nvSpPr>
          <p:cNvPr id="33" name="线形标注 2(无边框) 32"/>
          <p:cNvSpPr/>
          <p:nvPr/>
        </p:nvSpPr>
        <p:spPr>
          <a:xfrm flipH="1">
            <a:off x="1259632" y="2564904"/>
            <a:ext cx="2493654" cy="864096"/>
          </a:xfrm>
          <a:prstGeom prst="callout2">
            <a:avLst>
              <a:gd name="adj1" fmla="val 56815"/>
              <a:gd name="adj2" fmla="val -626"/>
              <a:gd name="adj3" fmla="val 31586"/>
              <a:gd name="adj4" fmla="val -14775"/>
              <a:gd name="adj5" fmla="val 61489"/>
              <a:gd name="adj6" fmla="val -28993"/>
            </a:avLst>
          </a:prstGeom>
          <a:ln>
            <a:prstDash val="lgDash"/>
          </a:ln>
        </p:spPr>
        <p:style>
          <a:lnRef idx="1">
            <a:schemeClr val="accent3"/>
          </a:lnRef>
          <a:fillRef idx="2">
            <a:schemeClr val="accent3"/>
          </a:fillRef>
          <a:effectRef idx="1">
            <a:schemeClr val="accent3"/>
          </a:effectRef>
          <a:fontRef idx="minor">
            <a:schemeClr val="dk1"/>
          </a:fontRef>
        </p:style>
        <p:txBody>
          <a:bodyPr rtlCol="0" anchor="ctr"/>
          <a:lstStyle/>
          <a:p>
            <a:r>
              <a:rPr lang="zh-CN" altLang="en-US" sz="1200" dirty="0"/>
              <a:t>以大会形式，</a:t>
            </a:r>
            <a:r>
              <a:rPr lang="zh-CN" altLang="zh-CN" sz="1200" dirty="0"/>
              <a:t>主要听取各专业评委会主任汇报本奖励类的评审拟获奖项目情况。负责审核各奖项类的评审结果和评审结论的鉴定工作。</a:t>
            </a:r>
            <a:endParaRPr lang="zh-CN" altLang="en-US" sz="1200" dirty="0"/>
          </a:p>
        </p:txBody>
      </p:sp>
      <p:grpSp>
        <p:nvGrpSpPr>
          <p:cNvPr id="29" name="组合 28">
            <a:extLst>
              <a:ext uri="{FF2B5EF4-FFF2-40B4-BE49-F238E27FC236}">
                <a16:creationId xmlns:a16="http://schemas.microsoft.com/office/drawing/2014/main" id="{24C110BB-7C56-4884-AEE7-D74F1178E6DE}"/>
              </a:ext>
            </a:extLst>
          </p:cNvPr>
          <p:cNvGrpSpPr/>
          <p:nvPr/>
        </p:nvGrpSpPr>
        <p:grpSpPr>
          <a:xfrm>
            <a:off x="179512" y="114320"/>
            <a:ext cx="1584176" cy="448194"/>
            <a:chOff x="1043608" y="624788"/>
            <a:chExt cx="1584176" cy="448194"/>
          </a:xfrm>
        </p:grpSpPr>
        <p:pic>
          <p:nvPicPr>
            <p:cNvPr id="30" name="Picture 5" descr="C:\Users\Administrator\Desktop\太平洋学会会徽.gif">
              <a:extLst>
                <a:ext uri="{FF2B5EF4-FFF2-40B4-BE49-F238E27FC236}">
                  <a16:creationId xmlns:a16="http://schemas.microsoft.com/office/drawing/2014/main" id="{33690A71-5311-44BD-B773-C7ADC3E8CC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Administrator\Desktop\会标.gif">
              <a:extLst>
                <a:ext uri="{FF2B5EF4-FFF2-40B4-BE49-F238E27FC236}">
                  <a16:creationId xmlns:a16="http://schemas.microsoft.com/office/drawing/2014/main" id="{6C7BD36F-5571-4561-B20A-8DD9CE8169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dministrator\Desktop\xuehui.gif">
              <a:extLst>
                <a:ext uri="{FF2B5EF4-FFF2-40B4-BE49-F238E27FC236}">
                  <a16:creationId xmlns:a16="http://schemas.microsoft.com/office/drawing/2014/main" id="{B0A5621B-FDF1-4C7E-B0CE-250EE7ACCE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1026" name="Picture 2" descr="F:\扫描1\1461911987944.jpg"/>
          <p:cNvPicPr>
            <a:picLocks noChangeAspect="1" noChangeArrowheads="1"/>
          </p:cNvPicPr>
          <p:nvPr/>
        </p:nvPicPr>
        <p:blipFill>
          <a:blip r:embed="rId2" cstate="print"/>
          <a:srcRect/>
          <a:stretch>
            <a:fillRect/>
          </a:stretch>
        </p:blipFill>
        <p:spPr bwMode="auto">
          <a:xfrm>
            <a:off x="857224" y="2214554"/>
            <a:ext cx="3357586" cy="4071966"/>
          </a:xfrm>
          <a:prstGeom prst="rect">
            <a:avLst/>
          </a:prstGeom>
          <a:noFill/>
        </p:spPr>
      </p:pic>
      <p:cxnSp>
        <p:nvCxnSpPr>
          <p:cNvPr id="12" name="直接箭头连接符 11"/>
          <p:cNvCxnSpPr/>
          <p:nvPr/>
        </p:nvCxnSpPr>
        <p:spPr>
          <a:xfrm flipV="1">
            <a:off x="3500430" y="2357430"/>
            <a:ext cx="1285884"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57752" y="2172764"/>
            <a:ext cx="3214710" cy="369332"/>
          </a:xfrm>
          <a:prstGeom prst="rect">
            <a:avLst/>
          </a:prstGeom>
          <a:noFill/>
        </p:spPr>
        <p:txBody>
          <a:bodyPr wrap="square" rtlCol="0">
            <a:spAutoFit/>
          </a:bodyPr>
          <a:lstStyle/>
          <a:p>
            <a:r>
              <a:rPr lang="zh-CN" altLang="en-US" dirty="0">
                <a:latin typeface="+mn-ea"/>
              </a:rPr>
              <a:t>字数不超过</a:t>
            </a:r>
            <a:r>
              <a:rPr lang="en-US" altLang="zh-CN" dirty="0">
                <a:latin typeface="+mn-ea"/>
              </a:rPr>
              <a:t>30</a:t>
            </a:r>
            <a:r>
              <a:rPr lang="zh-CN" altLang="en-US" dirty="0">
                <a:latin typeface="+mn-ea"/>
              </a:rPr>
              <a:t>个汉字</a:t>
            </a:r>
          </a:p>
        </p:txBody>
      </p:sp>
      <p:sp>
        <p:nvSpPr>
          <p:cNvPr id="16" name="TextBox 15"/>
          <p:cNvSpPr txBox="1"/>
          <p:nvPr/>
        </p:nvSpPr>
        <p:spPr>
          <a:xfrm>
            <a:off x="4929190" y="2714620"/>
            <a:ext cx="2928958" cy="369332"/>
          </a:xfrm>
          <a:prstGeom prst="rect">
            <a:avLst/>
          </a:prstGeom>
          <a:noFill/>
        </p:spPr>
        <p:txBody>
          <a:bodyPr wrap="square" rtlCol="0">
            <a:spAutoFit/>
          </a:bodyPr>
          <a:lstStyle/>
          <a:p>
            <a:r>
              <a:rPr lang="zh-CN" altLang="en-US" dirty="0"/>
              <a:t>推荐单位盖公章</a:t>
            </a:r>
          </a:p>
        </p:txBody>
      </p:sp>
      <p:sp>
        <p:nvSpPr>
          <p:cNvPr id="19" name="TextBox 18"/>
          <p:cNvSpPr txBox="1"/>
          <p:nvPr/>
        </p:nvSpPr>
        <p:spPr>
          <a:xfrm>
            <a:off x="4929190" y="3278079"/>
            <a:ext cx="2928958" cy="1200329"/>
          </a:xfrm>
          <a:prstGeom prst="rect">
            <a:avLst/>
          </a:prstGeom>
          <a:noFill/>
        </p:spPr>
        <p:txBody>
          <a:bodyPr wrap="square" rtlCol="0">
            <a:spAutoFit/>
          </a:bodyPr>
          <a:lstStyle/>
          <a:p>
            <a:r>
              <a:rPr lang="zh-CN" altLang="en-US" dirty="0">
                <a:latin typeface="+mn-ea"/>
              </a:rPr>
              <a:t>主要完成单位，一等奖不超过</a:t>
            </a:r>
            <a:r>
              <a:rPr lang="en-US" altLang="zh-CN" dirty="0">
                <a:latin typeface="+mn-ea"/>
              </a:rPr>
              <a:t>15</a:t>
            </a:r>
            <a:r>
              <a:rPr lang="zh-CN" altLang="en-US" dirty="0">
                <a:latin typeface="+mn-ea"/>
              </a:rPr>
              <a:t>家，二等奖不超过</a:t>
            </a:r>
            <a:r>
              <a:rPr lang="en-US" altLang="zh-CN" dirty="0">
                <a:latin typeface="+mn-ea"/>
              </a:rPr>
              <a:t>7</a:t>
            </a:r>
            <a:r>
              <a:rPr lang="zh-CN" altLang="en-US" dirty="0">
                <a:latin typeface="+mn-ea"/>
              </a:rPr>
              <a:t>家，第一主要完成单位盖公章，与内页中对应和排序一致</a:t>
            </a:r>
          </a:p>
        </p:txBody>
      </p:sp>
      <p:cxnSp>
        <p:nvCxnSpPr>
          <p:cNvPr id="21" name="直接箭头连接符 20"/>
          <p:cNvCxnSpPr/>
          <p:nvPr/>
        </p:nvCxnSpPr>
        <p:spPr>
          <a:xfrm flipV="1">
            <a:off x="3071802" y="2928934"/>
            <a:ext cx="1785950"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cxnSpLocks/>
          </p:cNvCxnSpPr>
          <p:nvPr/>
        </p:nvCxnSpPr>
        <p:spPr>
          <a:xfrm flipV="1">
            <a:off x="2786050" y="3707266"/>
            <a:ext cx="2143140" cy="5075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直角双向箭头 23"/>
          <p:cNvSpPr/>
          <p:nvPr/>
        </p:nvSpPr>
        <p:spPr>
          <a:xfrm>
            <a:off x="1785918" y="5643578"/>
            <a:ext cx="3286148" cy="57150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5072066" y="5000636"/>
            <a:ext cx="3571900" cy="646331"/>
          </a:xfrm>
          <a:prstGeom prst="rect">
            <a:avLst/>
          </a:prstGeom>
          <a:noFill/>
        </p:spPr>
        <p:txBody>
          <a:bodyPr wrap="square" rtlCol="0">
            <a:spAutoFit/>
          </a:bodyPr>
          <a:lstStyle/>
          <a:p>
            <a:r>
              <a:rPr lang="zh-CN" altLang="en-US" dirty="0"/>
              <a:t>书脊填写要规范，正本，副本要标注</a:t>
            </a:r>
          </a:p>
        </p:txBody>
      </p:sp>
      <p:grpSp>
        <p:nvGrpSpPr>
          <p:cNvPr id="17" name="组合 16">
            <a:extLst>
              <a:ext uri="{FF2B5EF4-FFF2-40B4-BE49-F238E27FC236}">
                <a16:creationId xmlns:a16="http://schemas.microsoft.com/office/drawing/2014/main" id="{A4243318-43DF-4131-99F3-382F46A347EA}"/>
              </a:ext>
            </a:extLst>
          </p:cNvPr>
          <p:cNvGrpSpPr/>
          <p:nvPr/>
        </p:nvGrpSpPr>
        <p:grpSpPr>
          <a:xfrm>
            <a:off x="179512" y="114320"/>
            <a:ext cx="1584176" cy="448194"/>
            <a:chOff x="1043608" y="624788"/>
            <a:chExt cx="1584176" cy="448194"/>
          </a:xfrm>
        </p:grpSpPr>
        <p:pic>
          <p:nvPicPr>
            <p:cNvPr id="18" name="Picture 5" descr="C:\Users\Administrator\Desktop\太平洋学会会徽.gif">
              <a:extLst>
                <a:ext uri="{FF2B5EF4-FFF2-40B4-BE49-F238E27FC236}">
                  <a16:creationId xmlns:a16="http://schemas.microsoft.com/office/drawing/2014/main" id="{E4821519-0947-4E0A-920A-18241B9B8A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会标.gif">
              <a:extLst>
                <a:ext uri="{FF2B5EF4-FFF2-40B4-BE49-F238E27FC236}">
                  <a16:creationId xmlns:a16="http://schemas.microsoft.com/office/drawing/2014/main" id="{2A444F47-0D73-42ED-9F72-267AFF874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Administrator\Desktop\xuehui.gif">
              <a:extLst>
                <a:ext uri="{FF2B5EF4-FFF2-40B4-BE49-F238E27FC236}">
                  <a16:creationId xmlns:a16="http://schemas.microsoft.com/office/drawing/2014/main" id="{E1489E2C-F21A-4180-8863-0E55D3BFB6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9" name="Picture 3" descr="F:\扫描1\1461912059515.jpg"/>
          <p:cNvPicPr>
            <a:picLocks noChangeAspect="1" noChangeArrowheads="1"/>
          </p:cNvPicPr>
          <p:nvPr/>
        </p:nvPicPr>
        <p:blipFill>
          <a:blip r:embed="rId2" cstate="print"/>
          <a:srcRect/>
          <a:stretch>
            <a:fillRect/>
          </a:stretch>
        </p:blipFill>
        <p:spPr bwMode="auto">
          <a:xfrm>
            <a:off x="857224" y="2214554"/>
            <a:ext cx="3357586" cy="4214842"/>
          </a:xfrm>
          <a:prstGeom prst="rect">
            <a:avLst/>
          </a:prstGeom>
          <a:noFill/>
        </p:spPr>
      </p:pic>
      <p:sp>
        <p:nvSpPr>
          <p:cNvPr id="10" name="右箭头 9"/>
          <p:cNvSpPr/>
          <p:nvPr/>
        </p:nvSpPr>
        <p:spPr>
          <a:xfrm>
            <a:off x="3143240" y="2714620"/>
            <a:ext cx="178595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5000628" y="2500306"/>
            <a:ext cx="3500462" cy="646331"/>
          </a:xfrm>
          <a:prstGeom prst="rect">
            <a:avLst/>
          </a:prstGeom>
          <a:noFill/>
        </p:spPr>
        <p:txBody>
          <a:bodyPr wrap="square" rtlCol="0">
            <a:spAutoFit/>
          </a:bodyPr>
          <a:lstStyle/>
          <a:p>
            <a:r>
              <a:rPr lang="zh-CN" altLang="en-US" dirty="0"/>
              <a:t>建议内页分类加用彩色纸区分，以便专家翻阅查找</a:t>
            </a:r>
          </a:p>
        </p:txBody>
      </p:sp>
      <p:sp>
        <p:nvSpPr>
          <p:cNvPr id="12" name="右箭头 11"/>
          <p:cNvSpPr/>
          <p:nvPr/>
        </p:nvSpPr>
        <p:spPr>
          <a:xfrm>
            <a:off x="1345446" y="5425545"/>
            <a:ext cx="364333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076056" y="5455193"/>
            <a:ext cx="3845572" cy="369332"/>
          </a:xfrm>
          <a:prstGeom prst="rect">
            <a:avLst/>
          </a:prstGeom>
          <a:noFill/>
        </p:spPr>
        <p:txBody>
          <a:bodyPr wrap="square" rtlCol="0">
            <a:spAutoFit/>
          </a:bodyPr>
          <a:lstStyle/>
          <a:p>
            <a:r>
              <a:rPr lang="zh-CN" altLang="en-US" dirty="0"/>
              <a:t>条件允许，可采用彩色纸外突出标签</a:t>
            </a:r>
          </a:p>
        </p:txBody>
      </p:sp>
      <p:grpSp>
        <p:nvGrpSpPr>
          <p:cNvPr id="14" name="组合 13">
            <a:extLst>
              <a:ext uri="{FF2B5EF4-FFF2-40B4-BE49-F238E27FC236}">
                <a16:creationId xmlns:a16="http://schemas.microsoft.com/office/drawing/2014/main" id="{A1A78488-7630-49EB-8BF3-0DACDB315AA6}"/>
              </a:ext>
            </a:extLst>
          </p:cNvPr>
          <p:cNvGrpSpPr/>
          <p:nvPr/>
        </p:nvGrpSpPr>
        <p:grpSpPr>
          <a:xfrm>
            <a:off x="179512" y="114320"/>
            <a:ext cx="1584176" cy="448194"/>
            <a:chOff x="1043608" y="624788"/>
            <a:chExt cx="1584176" cy="448194"/>
          </a:xfrm>
        </p:grpSpPr>
        <p:pic>
          <p:nvPicPr>
            <p:cNvPr id="15" name="Picture 5" descr="C:\Users\Administrator\Desktop\太平洋学会会徽.gif">
              <a:extLst>
                <a:ext uri="{FF2B5EF4-FFF2-40B4-BE49-F238E27FC236}">
                  <a16:creationId xmlns:a16="http://schemas.microsoft.com/office/drawing/2014/main" id="{C148B0FD-5282-402F-89D8-8F27C627EC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会标.gif">
              <a:extLst>
                <a:ext uri="{FF2B5EF4-FFF2-40B4-BE49-F238E27FC236}">
                  <a16:creationId xmlns:a16="http://schemas.microsoft.com/office/drawing/2014/main" id="{C3520D99-04DD-42A8-9E8D-BACC8092A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istrator\Desktop\xuehui.gif">
              <a:extLst>
                <a:ext uri="{FF2B5EF4-FFF2-40B4-BE49-F238E27FC236}">
                  <a16:creationId xmlns:a16="http://schemas.microsoft.com/office/drawing/2014/main" id="{B4326987-7EB2-4BE9-AA08-70AED27F22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1026" name="Picture 2" descr="F:\扫描1IMG_20160429_141244.jpg"/>
          <p:cNvPicPr>
            <a:picLocks noChangeAspect="1" noChangeArrowheads="1"/>
          </p:cNvPicPr>
          <p:nvPr/>
        </p:nvPicPr>
        <p:blipFill>
          <a:blip r:embed="rId2" cstate="print"/>
          <a:srcRect/>
          <a:stretch>
            <a:fillRect/>
          </a:stretch>
        </p:blipFill>
        <p:spPr bwMode="auto">
          <a:xfrm>
            <a:off x="1071538" y="2143116"/>
            <a:ext cx="2714644" cy="4071942"/>
          </a:xfrm>
          <a:prstGeom prst="rect">
            <a:avLst/>
          </a:prstGeom>
          <a:noFill/>
        </p:spPr>
      </p:pic>
      <p:sp>
        <p:nvSpPr>
          <p:cNvPr id="10" name="右箭头 9"/>
          <p:cNvSpPr/>
          <p:nvPr/>
        </p:nvSpPr>
        <p:spPr>
          <a:xfrm>
            <a:off x="3289074" y="3096094"/>
            <a:ext cx="121444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43438" y="2357430"/>
            <a:ext cx="3312938" cy="1477328"/>
          </a:xfrm>
          <a:prstGeom prst="rect">
            <a:avLst/>
          </a:prstGeom>
          <a:noFill/>
        </p:spPr>
        <p:txBody>
          <a:bodyPr wrap="square" rtlCol="0">
            <a:spAutoFit/>
          </a:bodyPr>
          <a:lstStyle/>
          <a:p>
            <a:r>
              <a:rPr lang="zh-CN" altLang="en-US" dirty="0"/>
              <a:t>其他主要完成单位的公章，需要在后面的主要完成单位基本情况中，加盖公章。一个单位一张表或统一盖到同一张表上均可</a:t>
            </a:r>
          </a:p>
        </p:txBody>
      </p:sp>
      <p:sp>
        <p:nvSpPr>
          <p:cNvPr id="13" name="右箭头 12"/>
          <p:cNvSpPr/>
          <p:nvPr/>
        </p:nvSpPr>
        <p:spPr>
          <a:xfrm>
            <a:off x="3071802" y="4929198"/>
            <a:ext cx="1428760"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716016" y="4940299"/>
            <a:ext cx="3429024" cy="369332"/>
          </a:xfrm>
          <a:prstGeom prst="rect">
            <a:avLst/>
          </a:prstGeom>
          <a:noFill/>
        </p:spPr>
        <p:txBody>
          <a:bodyPr wrap="square" rtlCol="0">
            <a:spAutoFit/>
          </a:bodyPr>
          <a:lstStyle/>
          <a:p>
            <a:r>
              <a:rPr lang="zh-CN" altLang="en-US" dirty="0"/>
              <a:t>人数符合要求，排序准确</a:t>
            </a:r>
          </a:p>
        </p:txBody>
      </p:sp>
      <p:sp>
        <p:nvSpPr>
          <p:cNvPr id="15" name="右箭头 14"/>
          <p:cNvSpPr/>
          <p:nvPr/>
        </p:nvSpPr>
        <p:spPr>
          <a:xfrm>
            <a:off x="2643174" y="5763040"/>
            <a:ext cx="1857388" cy="166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4643438" y="5467665"/>
            <a:ext cx="3395554" cy="646331"/>
          </a:xfrm>
          <a:prstGeom prst="rect">
            <a:avLst/>
          </a:prstGeom>
          <a:noFill/>
        </p:spPr>
        <p:txBody>
          <a:bodyPr wrap="square" rtlCol="0">
            <a:spAutoFit/>
          </a:bodyPr>
          <a:lstStyle/>
          <a:p>
            <a:r>
              <a:rPr lang="zh-CN" altLang="en-US" dirty="0"/>
              <a:t>填项目主要完成人或能够代表本项目的协调人的联系方式</a:t>
            </a:r>
          </a:p>
        </p:txBody>
      </p:sp>
      <p:grpSp>
        <p:nvGrpSpPr>
          <p:cNvPr id="17" name="组合 16">
            <a:extLst>
              <a:ext uri="{FF2B5EF4-FFF2-40B4-BE49-F238E27FC236}">
                <a16:creationId xmlns:a16="http://schemas.microsoft.com/office/drawing/2014/main" id="{BC5C25F1-D712-4491-ABB3-628C822B4C59}"/>
              </a:ext>
            </a:extLst>
          </p:cNvPr>
          <p:cNvGrpSpPr/>
          <p:nvPr/>
        </p:nvGrpSpPr>
        <p:grpSpPr>
          <a:xfrm>
            <a:off x="179512" y="114320"/>
            <a:ext cx="1584176" cy="448194"/>
            <a:chOff x="1043608" y="624788"/>
            <a:chExt cx="1584176" cy="448194"/>
          </a:xfrm>
        </p:grpSpPr>
        <p:pic>
          <p:nvPicPr>
            <p:cNvPr id="18" name="Picture 5" descr="C:\Users\Administrator\Desktop\太平洋学会会徽.gif">
              <a:extLst>
                <a:ext uri="{FF2B5EF4-FFF2-40B4-BE49-F238E27FC236}">
                  <a16:creationId xmlns:a16="http://schemas.microsoft.com/office/drawing/2014/main" id="{72132326-8D6D-4584-9DC8-9ADAC55B2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istrator\Desktop\会标.gif">
              <a:extLst>
                <a:ext uri="{FF2B5EF4-FFF2-40B4-BE49-F238E27FC236}">
                  <a16:creationId xmlns:a16="http://schemas.microsoft.com/office/drawing/2014/main" id="{2487EAF8-857F-4A6D-973C-D5C6B4BB3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Desktop\xuehui.gif">
              <a:extLst>
                <a:ext uri="{FF2B5EF4-FFF2-40B4-BE49-F238E27FC236}">
                  <a16:creationId xmlns:a16="http://schemas.microsoft.com/office/drawing/2014/main" id="{E67CBB3B-48B0-4588-8FFB-5D8E169DE3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A83E27-E5D8-4FFC-BE1F-FA3326B7D387}"/>
              </a:ext>
            </a:extLst>
          </p:cNvPr>
          <p:cNvSpPr>
            <a:spLocks noGrp="1"/>
          </p:cNvSpPr>
          <p:nvPr>
            <p:ph type="title"/>
          </p:nvPr>
        </p:nvSpPr>
        <p:spPr/>
        <p:txBody>
          <a:bodyPr/>
          <a:lstStyle/>
          <a:p>
            <a:pPr algn="ctr"/>
            <a:r>
              <a:rPr lang="zh-CN" altLang="en-US" dirty="0"/>
              <a:t>介绍内容</a:t>
            </a:r>
          </a:p>
        </p:txBody>
      </p:sp>
      <p:sp>
        <p:nvSpPr>
          <p:cNvPr id="3" name="内容占位符 2">
            <a:extLst>
              <a:ext uri="{FF2B5EF4-FFF2-40B4-BE49-F238E27FC236}">
                <a16:creationId xmlns:a16="http://schemas.microsoft.com/office/drawing/2014/main" id="{415DFEF7-69FD-4F23-A4DE-7D23C782DF70}"/>
              </a:ext>
            </a:extLst>
          </p:cNvPr>
          <p:cNvSpPr>
            <a:spLocks noGrp="1"/>
          </p:cNvSpPr>
          <p:nvPr>
            <p:ph idx="1"/>
          </p:nvPr>
        </p:nvSpPr>
        <p:spPr>
          <a:xfrm>
            <a:off x="1689703" y="3237703"/>
            <a:ext cx="6264696" cy="565646"/>
          </a:xfrm>
        </p:spPr>
        <p:style>
          <a:lnRef idx="1">
            <a:schemeClr val="accent2"/>
          </a:lnRef>
          <a:fillRef idx="3">
            <a:schemeClr val="accent2"/>
          </a:fillRef>
          <a:effectRef idx="2">
            <a:schemeClr val="accent2"/>
          </a:effectRef>
          <a:fontRef idx="minor">
            <a:schemeClr val="lt1"/>
          </a:fontRef>
        </p:style>
        <p:txBody>
          <a:bodyPr>
            <a:normAutofit/>
          </a:bodyPr>
          <a:lstStyle/>
          <a:p>
            <a:pPr marL="0" indent="0">
              <a:buNone/>
            </a:pPr>
            <a:r>
              <a:rPr lang="zh-CN" altLang="en-US" dirty="0">
                <a:solidFill>
                  <a:schemeClr val="tx1"/>
                </a:solidFill>
              </a:rPr>
              <a:t>二</a:t>
            </a:r>
            <a:r>
              <a:rPr lang="en-US" altLang="zh-CN" dirty="0">
                <a:solidFill>
                  <a:schemeClr val="tx1"/>
                </a:solidFill>
              </a:rPr>
              <a:t> </a:t>
            </a:r>
            <a:r>
              <a:rPr lang="zh-CN" altLang="en-US" dirty="0">
                <a:solidFill>
                  <a:schemeClr val="tx1"/>
                </a:solidFill>
              </a:rPr>
              <a:t>申报材料注意事项</a:t>
            </a:r>
            <a:endParaRPr lang="en-US" altLang="zh-CN" dirty="0">
              <a:solidFill>
                <a:schemeClr val="tx1"/>
              </a:solidFill>
            </a:endParaRPr>
          </a:p>
        </p:txBody>
      </p:sp>
      <p:grpSp>
        <p:nvGrpSpPr>
          <p:cNvPr id="4" name="组合 3">
            <a:extLst>
              <a:ext uri="{FF2B5EF4-FFF2-40B4-BE49-F238E27FC236}">
                <a16:creationId xmlns:a16="http://schemas.microsoft.com/office/drawing/2014/main" id="{742FD2F2-4E58-40BE-B304-20EDA4E83675}"/>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D8020562-37E4-4CD9-BE17-018A563063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169B9655-807B-4DC0-B800-89F3FF1B3F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0F4EC5CB-EF6F-4F88-B9E3-941885476A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内容占位符 2">
            <a:extLst>
              <a:ext uri="{FF2B5EF4-FFF2-40B4-BE49-F238E27FC236}">
                <a16:creationId xmlns:a16="http://schemas.microsoft.com/office/drawing/2014/main" id="{E41A105F-CFC7-4D66-8376-0FF052D0CC17}"/>
              </a:ext>
            </a:extLst>
          </p:cNvPr>
          <p:cNvSpPr txBox="1">
            <a:spLocks/>
          </p:cNvSpPr>
          <p:nvPr/>
        </p:nvSpPr>
        <p:spPr>
          <a:xfrm>
            <a:off x="1689704" y="2195807"/>
            <a:ext cx="6264695" cy="565646"/>
          </a:xfrm>
          <a:prstGeom prst="rect">
            <a:avLst/>
          </a:prstGeom>
          <a:ln/>
        </p:spPr>
        <p:style>
          <a:lnRef idx="1">
            <a:schemeClr val="accent2"/>
          </a:lnRef>
          <a:fillRef idx="3">
            <a:schemeClr val="accent2"/>
          </a:fillRef>
          <a:effectRef idx="2">
            <a:schemeClr val="accent2"/>
          </a:effectRef>
          <a:fontRef idx="minor">
            <a:schemeClr val="lt1"/>
          </a:fontRef>
        </p:style>
        <p:txBody>
          <a:bodyPr vert="horz">
            <a:norm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anose="05020102010507070707"/>
              <a:buNone/>
            </a:pPr>
            <a:r>
              <a:rPr lang="zh-CN" altLang="en-US" sz="2800" dirty="0"/>
              <a:t>一 海洋科学技术奖概况</a:t>
            </a:r>
            <a:endParaRPr lang="en-US" altLang="zh-CN" sz="2800" dirty="0"/>
          </a:p>
        </p:txBody>
      </p:sp>
      <p:sp>
        <p:nvSpPr>
          <p:cNvPr id="13" name="内容占位符 2">
            <a:extLst>
              <a:ext uri="{FF2B5EF4-FFF2-40B4-BE49-F238E27FC236}">
                <a16:creationId xmlns:a16="http://schemas.microsoft.com/office/drawing/2014/main" id="{6D68BC7F-ED0B-4C92-A893-22179EBC2E8F}"/>
              </a:ext>
            </a:extLst>
          </p:cNvPr>
          <p:cNvSpPr txBox="1">
            <a:spLocks/>
          </p:cNvSpPr>
          <p:nvPr/>
        </p:nvSpPr>
        <p:spPr>
          <a:xfrm>
            <a:off x="1694638" y="4279599"/>
            <a:ext cx="6262719" cy="565646"/>
          </a:xfrm>
          <a:prstGeom prst="rect">
            <a:avLst/>
          </a:prstGeom>
        </p:spPr>
        <p:style>
          <a:lnRef idx="1">
            <a:schemeClr val="accent2"/>
          </a:lnRef>
          <a:fillRef idx="3">
            <a:schemeClr val="accent2"/>
          </a:fillRef>
          <a:effectRef idx="2">
            <a:schemeClr val="accent2"/>
          </a:effectRef>
          <a:fontRef idx="minor">
            <a:schemeClr val="lt1"/>
          </a:fontRef>
        </p:style>
        <p:txBody>
          <a:bodyPr vert="horz">
            <a:norm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anose="05020102010507070707"/>
              <a:buNone/>
            </a:pPr>
            <a:r>
              <a:rPr lang="zh-CN" altLang="en-US" dirty="0"/>
              <a:t>三</a:t>
            </a:r>
            <a:r>
              <a:rPr lang="en-US" altLang="zh-CN" dirty="0"/>
              <a:t> </a:t>
            </a:r>
            <a:r>
              <a:rPr lang="en-US" altLang="zh-CN" dirty="0">
                <a:latin typeface="+mn-ea"/>
              </a:rPr>
              <a:t>2021</a:t>
            </a:r>
            <a:r>
              <a:rPr lang="zh-CN" altLang="en-US" dirty="0"/>
              <a:t>年度海洋科学技术奖评选调整事项</a:t>
            </a:r>
          </a:p>
        </p:txBody>
      </p:sp>
    </p:spTree>
    <p:extLst>
      <p:ext uri="{BB962C8B-B14F-4D97-AF65-F5344CB8AC3E}">
        <p14:creationId xmlns:p14="http://schemas.microsoft.com/office/powerpoint/2010/main" val="3737972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9" name="Picture 3" descr="F:\扫描1IMG_20160429_141407.jpg"/>
          <p:cNvPicPr>
            <a:picLocks noChangeAspect="1" noChangeArrowheads="1"/>
          </p:cNvPicPr>
          <p:nvPr/>
        </p:nvPicPr>
        <p:blipFill>
          <a:blip r:embed="rId2" cstate="print"/>
          <a:srcRect/>
          <a:stretch>
            <a:fillRect/>
          </a:stretch>
        </p:blipFill>
        <p:spPr bwMode="auto">
          <a:xfrm>
            <a:off x="1000100" y="2071678"/>
            <a:ext cx="3500462" cy="4500594"/>
          </a:xfrm>
          <a:prstGeom prst="rect">
            <a:avLst/>
          </a:prstGeom>
          <a:noFill/>
        </p:spPr>
      </p:pic>
      <p:sp>
        <p:nvSpPr>
          <p:cNvPr id="14" name="右箭头 13"/>
          <p:cNvSpPr/>
          <p:nvPr/>
        </p:nvSpPr>
        <p:spPr>
          <a:xfrm>
            <a:off x="3143240" y="3571876"/>
            <a:ext cx="235745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5696748" y="2326942"/>
            <a:ext cx="3000396" cy="3416320"/>
          </a:xfrm>
          <a:prstGeom prst="rect">
            <a:avLst/>
          </a:prstGeom>
          <a:noFill/>
        </p:spPr>
        <p:txBody>
          <a:bodyPr wrap="square" rtlCol="0">
            <a:spAutoFit/>
          </a:bodyPr>
          <a:lstStyle/>
          <a:p>
            <a:r>
              <a:rPr lang="zh-CN" altLang="en-US" sz="2400" dirty="0"/>
              <a:t>    目录要准确，页码要对应，尤其是主要完成人情况表、主要完成单位情况表，单位意见表等</a:t>
            </a:r>
            <a:endParaRPr lang="en-US" altLang="zh-CN" sz="2400" dirty="0"/>
          </a:p>
          <a:p>
            <a:r>
              <a:rPr lang="zh-CN" altLang="en-US" sz="2400" dirty="0"/>
              <a:t>    常见问题是出现前后不一致。如项目完成单位做了人员调整，需单独加以书面说明</a:t>
            </a:r>
          </a:p>
        </p:txBody>
      </p:sp>
      <p:grpSp>
        <p:nvGrpSpPr>
          <p:cNvPr id="11" name="组合 10">
            <a:extLst>
              <a:ext uri="{FF2B5EF4-FFF2-40B4-BE49-F238E27FC236}">
                <a16:creationId xmlns:a16="http://schemas.microsoft.com/office/drawing/2014/main" id="{997D0E92-C556-40CB-9234-22534BC44865}"/>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FD18C263-D4CD-4560-8CC8-04C6B4BDC3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E9E96C12-6AEC-4DAE-80DE-DEDEB2BD69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istrator\Desktop\xuehui.gif">
              <a:extLst>
                <a:ext uri="{FF2B5EF4-FFF2-40B4-BE49-F238E27FC236}">
                  <a16:creationId xmlns:a16="http://schemas.microsoft.com/office/drawing/2014/main" id="{075131D3-E16B-4DBE-A0FE-D572F5BB9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9" name="Picture 3" descr="F:\扫描1IMG_20160429_141537.jpg"/>
          <p:cNvPicPr>
            <a:picLocks noChangeAspect="1" noChangeArrowheads="1"/>
          </p:cNvPicPr>
          <p:nvPr/>
        </p:nvPicPr>
        <p:blipFill>
          <a:blip r:embed="rId2" cstate="print"/>
          <a:srcRect/>
          <a:stretch>
            <a:fillRect/>
          </a:stretch>
        </p:blipFill>
        <p:spPr bwMode="auto">
          <a:xfrm>
            <a:off x="928662" y="2000240"/>
            <a:ext cx="3143272" cy="4357718"/>
          </a:xfrm>
          <a:prstGeom prst="rect">
            <a:avLst/>
          </a:prstGeom>
          <a:noFill/>
        </p:spPr>
      </p:pic>
      <p:sp>
        <p:nvSpPr>
          <p:cNvPr id="10" name="圆角右箭头 9"/>
          <p:cNvSpPr/>
          <p:nvPr/>
        </p:nvSpPr>
        <p:spPr>
          <a:xfrm>
            <a:off x="1714480" y="1857364"/>
            <a:ext cx="3143272" cy="500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10"/>
          <p:cNvSpPr txBox="1"/>
          <p:nvPr/>
        </p:nvSpPr>
        <p:spPr>
          <a:xfrm>
            <a:off x="5072066" y="1857364"/>
            <a:ext cx="3429024" cy="830997"/>
          </a:xfrm>
          <a:prstGeom prst="rect">
            <a:avLst/>
          </a:prstGeom>
          <a:noFill/>
        </p:spPr>
        <p:txBody>
          <a:bodyPr wrap="square" rtlCol="0">
            <a:spAutoFit/>
          </a:bodyPr>
          <a:lstStyle/>
          <a:p>
            <a:r>
              <a:rPr lang="zh-CN" altLang="en-US" sz="2400" dirty="0"/>
              <a:t>类别必须填写，涉及会议评审的分组</a:t>
            </a:r>
          </a:p>
        </p:txBody>
      </p:sp>
      <p:cxnSp>
        <p:nvCxnSpPr>
          <p:cNvPr id="13" name="肘形连接符 12"/>
          <p:cNvCxnSpPr>
            <a:cxnSpLocks/>
          </p:cNvCxnSpPr>
          <p:nvPr/>
        </p:nvCxnSpPr>
        <p:spPr>
          <a:xfrm>
            <a:off x="3214678" y="2786058"/>
            <a:ext cx="1928826" cy="41549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14943" y="2953906"/>
            <a:ext cx="3143271" cy="461665"/>
          </a:xfrm>
          <a:prstGeom prst="rect">
            <a:avLst/>
          </a:prstGeom>
          <a:noFill/>
        </p:spPr>
        <p:txBody>
          <a:bodyPr wrap="square" rtlCol="0">
            <a:spAutoFit/>
          </a:bodyPr>
          <a:lstStyle/>
          <a:p>
            <a:r>
              <a:rPr lang="zh-CN" altLang="en-US" sz="2400" dirty="0"/>
              <a:t>英文要对应，要准确</a:t>
            </a:r>
          </a:p>
        </p:txBody>
      </p:sp>
      <p:sp>
        <p:nvSpPr>
          <p:cNvPr id="17" name="虚尾箭头 16"/>
          <p:cNvSpPr/>
          <p:nvPr/>
        </p:nvSpPr>
        <p:spPr>
          <a:xfrm>
            <a:off x="3714744" y="3929066"/>
            <a:ext cx="785818" cy="28575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643440" y="3553968"/>
            <a:ext cx="3714776" cy="1569660"/>
          </a:xfrm>
          <a:prstGeom prst="rect">
            <a:avLst/>
          </a:prstGeom>
          <a:noFill/>
        </p:spPr>
        <p:txBody>
          <a:bodyPr wrap="square" rtlCol="0">
            <a:spAutoFit/>
          </a:bodyPr>
          <a:lstStyle/>
          <a:p>
            <a:r>
              <a:rPr lang="zh-CN" altLang="en-US" sz="2400" dirty="0"/>
              <a:t>推荐单位盖单位公章，联系人联系方式准确，涉及到形式审查时对相关证明的查证或协助异议处理</a:t>
            </a:r>
          </a:p>
        </p:txBody>
      </p:sp>
      <p:cxnSp>
        <p:nvCxnSpPr>
          <p:cNvPr id="20" name="肘形连接符 19"/>
          <p:cNvCxnSpPr/>
          <p:nvPr/>
        </p:nvCxnSpPr>
        <p:spPr>
          <a:xfrm>
            <a:off x="3357554" y="4286256"/>
            <a:ext cx="1571636" cy="114300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72066" y="5244598"/>
            <a:ext cx="3071834" cy="461665"/>
          </a:xfrm>
          <a:prstGeom prst="rect">
            <a:avLst/>
          </a:prstGeom>
          <a:noFill/>
        </p:spPr>
        <p:txBody>
          <a:bodyPr wrap="square" rtlCol="0">
            <a:spAutoFit/>
          </a:bodyPr>
          <a:lstStyle/>
          <a:p>
            <a:r>
              <a:rPr lang="zh-CN" altLang="en-US" sz="2400" dirty="0"/>
              <a:t>主题词：要精炼准确</a:t>
            </a:r>
          </a:p>
        </p:txBody>
      </p:sp>
      <p:grpSp>
        <p:nvGrpSpPr>
          <p:cNvPr id="19" name="组合 18">
            <a:extLst>
              <a:ext uri="{FF2B5EF4-FFF2-40B4-BE49-F238E27FC236}">
                <a16:creationId xmlns:a16="http://schemas.microsoft.com/office/drawing/2014/main" id="{80E3E9C9-0BD8-4676-AD53-A6AD246E8653}"/>
              </a:ext>
            </a:extLst>
          </p:cNvPr>
          <p:cNvGrpSpPr/>
          <p:nvPr/>
        </p:nvGrpSpPr>
        <p:grpSpPr>
          <a:xfrm>
            <a:off x="179512" y="114320"/>
            <a:ext cx="1584176" cy="448194"/>
            <a:chOff x="1043608" y="624788"/>
            <a:chExt cx="1584176" cy="448194"/>
          </a:xfrm>
        </p:grpSpPr>
        <p:pic>
          <p:nvPicPr>
            <p:cNvPr id="22" name="Picture 5" descr="C:\Users\Administrator\Desktop\太平洋学会会徽.gif">
              <a:extLst>
                <a:ext uri="{FF2B5EF4-FFF2-40B4-BE49-F238E27FC236}">
                  <a16:creationId xmlns:a16="http://schemas.microsoft.com/office/drawing/2014/main" id="{1B440C6D-E267-4678-91CA-2551F6B705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会标.gif">
              <a:extLst>
                <a:ext uri="{FF2B5EF4-FFF2-40B4-BE49-F238E27FC236}">
                  <a16:creationId xmlns:a16="http://schemas.microsoft.com/office/drawing/2014/main" id="{D857A6CF-9C17-4D48-B56A-6A909A9D3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istrator\Desktop\xuehui.gif">
              <a:extLst>
                <a:ext uri="{FF2B5EF4-FFF2-40B4-BE49-F238E27FC236}">
                  <a16:creationId xmlns:a16="http://schemas.microsoft.com/office/drawing/2014/main" id="{37A5A0DD-66E5-4500-818B-46DEAB9E5E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9" name="Picture 3" descr="F:\扫描1IMG_20160429_141537.jpg"/>
          <p:cNvPicPr>
            <a:picLocks noChangeAspect="1" noChangeArrowheads="1"/>
          </p:cNvPicPr>
          <p:nvPr/>
        </p:nvPicPr>
        <p:blipFill>
          <a:blip r:embed="rId2" cstate="print"/>
          <a:srcRect/>
          <a:stretch>
            <a:fillRect/>
          </a:stretch>
        </p:blipFill>
        <p:spPr bwMode="auto">
          <a:xfrm>
            <a:off x="928662" y="2000240"/>
            <a:ext cx="3571900" cy="4500594"/>
          </a:xfrm>
          <a:prstGeom prst="rect">
            <a:avLst/>
          </a:prstGeom>
          <a:noFill/>
        </p:spPr>
      </p:pic>
      <p:sp>
        <p:nvSpPr>
          <p:cNvPr id="19" name="圆角右箭头 18"/>
          <p:cNvSpPr/>
          <p:nvPr/>
        </p:nvSpPr>
        <p:spPr>
          <a:xfrm>
            <a:off x="1571604" y="1857364"/>
            <a:ext cx="3286148" cy="271464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TextBox 21"/>
          <p:cNvSpPr txBox="1"/>
          <p:nvPr/>
        </p:nvSpPr>
        <p:spPr>
          <a:xfrm>
            <a:off x="5000628" y="2000240"/>
            <a:ext cx="3214710" cy="923330"/>
          </a:xfrm>
          <a:prstGeom prst="rect">
            <a:avLst/>
          </a:prstGeom>
          <a:noFill/>
        </p:spPr>
        <p:txBody>
          <a:bodyPr wrap="square" rtlCol="0">
            <a:spAutoFit/>
          </a:bodyPr>
          <a:lstStyle/>
          <a:p>
            <a:r>
              <a:rPr lang="zh-CN" altLang="en-US" dirty="0"/>
              <a:t>成果评价时间；时间截止到项目验收时间或专利申报登记时间</a:t>
            </a:r>
          </a:p>
        </p:txBody>
      </p:sp>
      <p:sp>
        <p:nvSpPr>
          <p:cNvPr id="23" name="直角上箭头 22"/>
          <p:cNvSpPr/>
          <p:nvPr/>
        </p:nvSpPr>
        <p:spPr>
          <a:xfrm>
            <a:off x="3714744" y="4429132"/>
            <a:ext cx="1071570" cy="642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857752" y="3357562"/>
            <a:ext cx="3429024" cy="1200329"/>
          </a:xfrm>
          <a:prstGeom prst="rect">
            <a:avLst/>
          </a:prstGeom>
          <a:noFill/>
        </p:spPr>
        <p:txBody>
          <a:bodyPr wrap="square" rtlCol="0">
            <a:spAutoFit/>
          </a:bodyPr>
          <a:lstStyle/>
          <a:p>
            <a:r>
              <a:rPr lang="zh-CN" altLang="en-US" dirty="0"/>
              <a:t>项目来源，需明确，涉及到审查项目审批登记号，以便专家在会评上了解、推荐或介绍项目的背景来源，性质，意义</a:t>
            </a:r>
          </a:p>
        </p:txBody>
      </p:sp>
      <p:sp>
        <p:nvSpPr>
          <p:cNvPr id="25" name="下弧形箭头 24"/>
          <p:cNvSpPr/>
          <p:nvPr/>
        </p:nvSpPr>
        <p:spPr>
          <a:xfrm>
            <a:off x="2786050" y="5643578"/>
            <a:ext cx="2286016" cy="7858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TextBox 25"/>
          <p:cNvSpPr txBox="1"/>
          <p:nvPr/>
        </p:nvSpPr>
        <p:spPr>
          <a:xfrm>
            <a:off x="5214942" y="5000636"/>
            <a:ext cx="3143272" cy="1200329"/>
          </a:xfrm>
          <a:prstGeom prst="rect">
            <a:avLst/>
          </a:prstGeom>
          <a:noFill/>
        </p:spPr>
        <p:txBody>
          <a:bodyPr wrap="square" rtlCol="0">
            <a:spAutoFit/>
          </a:bodyPr>
          <a:lstStyle/>
          <a:p>
            <a:r>
              <a:rPr lang="zh-CN" altLang="en-US" dirty="0"/>
              <a:t>项目截止时间：研究类到验收时间，或专利申报登记时间，转化类，到应用证明满一年期限时间</a:t>
            </a:r>
          </a:p>
        </p:txBody>
      </p:sp>
      <p:grpSp>
        <p:nvGrpSpPr>
          <p:cNvPr id="15" name="组合 14">
            <a:extLst>
              <a:ext uri="{FF2B5EF4-FFF2-40B4-BE49-F238E27FC236}">
                <a16:creationId xmlns:a16="http://schemas.microsoft.com/office/drawing/2014/main" id="{2BD7A66F-12FF-4C47-9250-6A3BE3E1998F}"/>
              </a:ext>
            </a:extLst>
          </p:cNvPr>
          <p:cNvGrpSpPr/>
          <p:nvPr/>
        </p:nvGrpSpPr>
        <p:grpSpPr>
          <a:xfrm>
            <a:off x="179512" y="114320"/>
            <a:ext cx="1584176" cy="448194"/>
            <a:chOff x="1043608" y="624788"/>
            <a:chExt cx="1584176" cy="448194"/>
          </a:xfrm>
        </p:grpSpPr>
        <p:pic>
          <p:nvPicPr>
            <p:cNvPr id="16" name="Picture 5" descr="C:\Users\Administrator\Desktop\太平洋学会会徽.gif">
              <a:extLst>
                <a:ext uri="{FF2B5EF4-FFF2-40B4-BE49-F238E27FC236}">
                  <a16:creationId xmlns:a16="http://schemas.microsoft.com/office/drawing/2014/main" id="{DDF5FACC-22CA-4AFA-BA7F-83DAF7C124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会标.gif">
              <a:extLst>
                <a:ext uri="{FF2B5EF4-FFF2-40B4-BE49-F238E27FC236}">
                  <a16:creationId xmlns:a16="http://schemas.microsoft.com/office/drawing/2014/main" id="{ED0E11B9-588B-46D3-BBCA-6E97BD38B8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istrator\Desktop\xuehui.gif">
              <a:extLst>
                <a:ext uri="{FF2B5EF4-FFF2-40B4-BE49-F238E27FC236}">
                  <a16:creationId xmlns:a16="http://schemas.microsoft.com/office/drawing/2014/main" id="{16FF789E-55D1-4AE4-943C-8E61BDD84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3074" name="Picture 2" descr="F:\扫描1IMG_20160429_141603.jpg"/>
          <p:cNvPicPr>
            <a:picLocks noChangeAspect="1" noChangeArrowheads="1"/>
          </p:cNvPicPr>
          <p:nvPr/>
        </p:nvPicPr>
        <p:blipFill>
          <a:blip r:embed="rId2" cstate="print"/>
          <a:srcRect/>
          <a:stretch>
            <a:fillRect/>
          </a:stretch>
        </p:blipFill>
        <p:spPr bwMode="auto">
          <a:xfrm>
            <a:off x="1000100" y="2143116"/>
            <a:ext cx="3214710" cy="4429132"/>
          </a:xfrm>
          <a:prstGeom prst="rect">
            <a:avLst/>
          </a:prstGeom>
          <a:noFill/>
        </p:spPr>
      </p:pic>
      <p:sp>
        <p:nvSpPr>
          <p:cNvPr id="10" name="圆角右箭头 9"/>
          <p:cNvSpPr/>
          <p:nvPr/>
        </p:nvSpPr>
        <p:spPr>
          <a:xfrm>
            <a:off x="1928794" y="2000240"/>
            <a:ext cx="3214710" cy="42862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10"/>
          <p:cNvSpPr txBox="1"/>
          <p:nvPr/>
        </p:nvSpPr>
        <p:spPr>
          <a:xfrm>
            <a:off x="5357818" y="2143116"/>
            <a:ext cx="2857520" cy="3108543"/>
          </a:xfrm>
          <a:prstGeom prst="rect">
            <a:avLst/>
          </a:prstGeom>
          <a:noFill/>
        </p:spPr>
        <p:txBody>
          <a:bodyPr wrap="square" rtlCol="0">
            <a:spAutoFit/>
          </a:bodyPr>
          <a:lstStyle/>
          <a:p>
            <a:r>
              <a:rPr lang="zh-CN" altLang="en-US" sz="2800" dirty="0">
                <a:latin typeface="+mn-ea"/>
              </a:rPr>
              <a:t>项目简介：</a:t>
            </a:r>
            <a:endParaRPr lang="en-US" altLang="zh-CN" sz="2800" dirty="0">
              <a:latin typeface="+mn-ea"/>
            </a:endParaRPr>
          </a:p>
          <a:p>
            <a:r>
              <a:rPr lang="en-US" altLang="zh-CN" sz="2800" dirty="0">
                <a:latin typeface="+mn-ea"/>
              </a:rPr>
              <a:t>1、</a:t>
            </a:r>
            <a:r>
              <a:rPr lang="zh-CN" altLang="en-US" sz="2800" dirty="0">
                <a:latin typeface="+mn-ea"/>
              </a:rPr>
              <a:t>技术经济指标；</a:t>
            </a:r>
            <a:endParaRPr lang="en-US" altLang="zh-CN" sz="2800" dirty="0">
              <a:latin typeface="+mn-ea"/>
            </a:endParaRPr>
          </a:p>
          <a:p>
            <a:r>
              <a:rPr lang="en-US" altLang="zh-CN" sz="2800" dirty="0">
                <a:latin typeface="+mn-ea"/>
              </a:rPr>
              <a:t>2、</a:t>
            </a:r>
            <a:r>
              <a:rPr lang="zh-CN" altLang="en-US" sz="2800" dirty="0">
                <a:latin typeface="+mn-ea"/>
              </a:rPr>
              <a:t>促进行业科技进步作用，及应用和推广情况。要求不超过</a:t>
            </a:r>
            <a:r>
              <a:rPr lang="en-US" altLang="zh-CN" sz="2800" dirty="0">
                <a:latin typeface="+mn-ea"/>
              </a:rPr>
              <a:t>1000</a:t>
            </a:r>
            <a:r>
              <a:rPr lang="zh-CN" altLang="en-US" sz="2800" dirty="0">
                <a:latin typeface="+mn-ea"/>
              </a:rPr>
              <a:t>字。</a:t>
            </a:r>
          </a:p>
        </p:txBody>
      </p:sp>
      <p:sp>
        <p:nvSpPr>
          <p:cNvPr id="12" name="直角上箭头 11"/>
          <p:cNvSpPr/>
          <p:nvPr/>
        </p:nvSpPr>
        <p:spPr>
          <a:xfrm>
            <a:off x="3643306" y="5786454"/>
            <a:ext cx="1928826" cy="642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500694" y="5429264"/>
            <a:ext cx="2928958" cy="954107"/>
          </a:xfrm>
          <a:prstGeom prst="rect">
            <a:avLst/>
          </a:prstGeom>
          <a:noFill/>
        </p:spPr>
        <p:txBody>
          <a:bodyPr wrap="square" rtlCol="0">
            <a:spAutoFit/>
          </a:bodyPr>
          <a:lstStyle/>
          <a:p>
            <a:r>
              <a:rPr lang="zh-CN" altLang="en-US" sz="2800" dirty="0">
                <a:latin typeface="+mn-ea"/>
              </a:rPr>
              <a:t>最好归纳数据、突出重点。</a:t>
            </a:r>
          </a:p>
        </p:txBody>
      </p:sp>
      <p:grpSp>
        <p:nvGrpSpPr>
          <p:cNvPr id="13" name="组合 12">
            <a:extLst>
              <a:ext uri="{FF2B5EF4-FFF2-40B4-BE49-F238E27FC236}">
                <a16:creationId xmlns:a16="http://schemas.microsoft.com/office/drawing/2014/main" id="{A442FCD6-0BC6-4B0E-AA12-004DD7F7748C}"/>
              </a:ext>
            </a:extLst>
          </p:cNvPr>
          <p:cNvGrpSpPr/>
          <p:nvPr/>
        </p:nvGrpSpPr>
        <p:grpSpPr>
          <a:xfrm>
            <a:off x="179512" y="114320"/>
            <a:ext cx="1584176" cy="448194"/>
            <a:chOff x="1043608" y="624788"/>
            <a:chExt cx="1584176" cy="448194"/>
          </a:xfrm>
        </p:grpSpPr>
        <p:pic>
          <p:nvPicPr>
            <p:cNvPr id="15" name="Picture 5" descr="C:\Users\Administrator\Desktop\太平洋学会会徽.gif">
              <a:extLst>
                <a:ext uri="{FF2B5EF4-FFF2-40B4-BE49-F238E27FC236}">
                  <a16:creationId xmlns:a16="http://schemas.microsoft.com/office/drawing/2014/main" id="{CC515998-EBFC-4B7D-A281-ABD0FBBE8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会标.gif">
              <a:extLst>
                <a:ext uri="{FF2B5EF4-FFF2-40B4-BE49-F238E27FC236}">
                  <a16:creationId xmlns:a16="http://schemas.microsoft.com/office/drawing/2014/main" id="{7D94D5A5-CD14-4A7B-8D29-0F4E6DA0E2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istrator\Desktop\xuehui.gif">
              <a:extLst>
                <a:ext uri="{FF2B5EF4-FFF2-40B4-BE49-F238E27FC236}">
                  <a16:creationId xmlns:a16="http://schemas.microsoft.com/office/drawing/2014/main" id="{41A149D2-57C2-47E2-9DBA-9F853802E1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1026" name="Picture 2" descr="F:\扫描1\img20160429_13375913.jpg"/>
          <p:cNvPicPr>
            <a:picLocks noChangeAspect="1" noChangeArrowheads="1"/>
          </p:cNvPicPr>
          <p:nvPr/>
        </p:nvPicPr>
        <p:blipFill>
          <a:blip r:embed="rId2" cstate="print"/>
          <a:srcRect/>
          <a:stretch>
            <a:fillRect/>
          </a:stretch>
        </p:blipFill>
        <p:spPr bwMode="auto">
          <a:xfrm>
            <a:off x="214282" y="1857364"/>
            <a:ext cx="2802551" cy="4643470"/>
          </a:xfrm>
          <a:prstGeom prst="rect">
            <a:avLst/>
          </a:prstGeom>
          <a:noFill/>
        </p:spPr>
      </p:pic>
      <p:sp>
        <p:nvSpPr>
          <p:cNvPr id="10" name="虚尾箭头 9"/>
          <p:cNvSpPr/>
          <p:nvPr/>
        </p:nvSpPr>
        <p:spPr>
          <a:xfrm>
            <a:off x="1214414" y="2857496"/>
            <a:ext cx="2214578" cy="10001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3428992" y="2143116"/>
            <a:ext cx="5000660" cy="3970318"/>
          </a:xfrm>
          <a:prstGeom prst="rect">
            <a:avLst/>
          </a:prstGeom>
          <a:noFill/>
        </p:spPr>
        <p:txBody>
          <a:bodyPr wrap="square" rtlCol="0">
            <a:spAutoFit/>
          </a:bodyPr>
          <a:lstStyle/>
          <a:p>
            <a:r>
              <a:rPr lang="zh-CN" altLang="en-US" sz="2800" dirty="0"/>
              <a:t>项目详细内容：</a:t>
            </a:r>
            <a:endParaRPr lang="en-US" altLang="zh-CN" sz="2800" dirty="0"/>
          </a:p>
          <a:p>
            <a:r>
              <a:rPr lang="en-US" altLang="zh-CN" sz="2800" dirty="0"/>
              <a:t>1、</a:t>
            </a:r>
            <a:r>
              <a:rPr lang="zh-CN" altLang="en-US" sz="2800" dirty="0"/>
              <a:t>立项背景、概述任务来源、项目目标</a:t>
            </a:r>
            <a:endParaRPr lang="en-US" altLang="zh-CN" sz="2800" dirty="0"/>
          </a:p>
          <a:p>
            <a:r>
              <a:rPr lang="en-US" altLang="zh-CN" sz="2800" dirty="0"/>
              <a:t>2、</a:t>
            </a:r>
            <a:r>
              <a:rPr lang="zh-CN" altLang="en-US" sz="2800" dirty="0"/>
              <a:t>主要创新点、解决的关键科学技术问题</a:t>
            </a:r>
            <a:endParaRPr lang="en-US" altLang="zh-CN" sz="2800" dirty="0"/>
          </a:p>
          <a:p>
            <a:r>
              <a:rPr lang="en-US" altLang="zh-CN" sz="2800" dirty="0"/>
              <a:t>3、</a:t>
            </a:r>
            <a:r>
              <a:rPr lang="zh-CN" altLang="en-US" sz="2800" dirty="0"/>
              <a:t>总体思路、解决方案、研究成果或转化、推广、产业化运用成果</a:t>
            </a:r>
            <a:endParaRPr lang="en-US" altLang="zh-CN" sz="2800" dirty="0"/>
          </a:p>
          <a:p>
            <a:endParaRPr lang="zh-CN" altLang="en-US" sz="2800" dirty="0"/>
          </a:p>
        </p:txBody>
      </p:sp>
      <p:sp>
        <p:nvSpPr>
          <p:cNvPr id="14" name="下弧形箭头 13"/>
          <p:cNvSpPr/>
          <p:nvPr/>
        </p:nvSpPr>
        <p:spPr>
          <a:xfrm>
            <a:off x="1500166" y="6000768"/>
            <a:ext cx="5643602" cy="57150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TextBox 14"/>
          <p:cNvSpPr txBox="1"/>
          <p:nvPr/>
        </p:nvSpPr>
        <p:spPr>
          <a:xfrm>
            <a:off x="3000364" y="5643578"/>
            <a:ext cx="5643602" cy="830997"/>
          </a:xfrm>
          <a:prstGeom prst="rect">
            <a:avLst/>
          </a:prstGeom>
          <a:noFill/>
        </p:spPr>
        <p:txBody>
          <a:bodyPr wrap="square" rtlCol="0">
            <a:spAutoFit/>
          </a:bodyPr>
          <a:lstStyle/>
          <a:p>
            <a:r>
              <a:rPr lang="zh-CN" altLang="en-US" sz="2400" dirty="0">
                <a:solidFill>
                  <a:schemeClr val="tx2">
                    <a:lumMod val="75000"/>
                  </a:schemeClr>
                </a:solidFill>
              </a:rPr>
              <a:t>详细内容要与后面的附件证明材料相对应相符合</a:t>
            </a:r>
          </a:p>
        </p:txBody>
      </p:sp>
      <p:grpSp>
        <p:nvGrpSpPr>
          <p:cNvPr id="13" name="组合 12">
            <a:extLst>
              <a:ext uri="{FF2B5EF4-FFF2-40B4-BE49-F238E27FC236}">
                <a16:creationId xmlns:a16="http://schemas.microsoft.com/office/drawing/2014/main" id="{87BF1B63-0CB1-4E88-8FD5-7FEABB027B95}"/>
              </a:ext>
            </a:extLst>
          </p:cNvPr>
          <p:cNvGrpSpPr/>
          <p:nvPr/>
        </p:nvGrpSpPr>
        <p:grpSpPr>
          <a:xfrm>
            <a:off x="179512" y="114320"/>
            <a:ext cx="1584176" cy="448194"/>
            <a:chOff x="1043608" y="624788"/>
            <a:chExt cx="1584176" cy="448194"/>
          </a:xfrm>
        </p:grpSpPr>
        <p:pic>
          <p:nvPicPr>
            <p:cNvPr id="16" name="Picture 5" descr="C:\Users\Administrator\Desktop\太平洋学会会徽.gif">
              <a:extLst>
                <a:ext uri="{FF2B5EF4-FFF2-40B4-BE49-F238E27FC236}">
                  <a16:creationId xmlns:a16="http://schemas.microsoft.com/office/drawing/2014/main" id="{B89D05A5-EE74-4047-B8B6-1898D679F1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会标.gif">
              <a:extLst>
                <a:ext uri="{FF2B5EF4-FFF2-40B4-BE49-F238E27FC236}">
                  <a16:creationId xmlns:a16="http://schemas.microsoft.com/office/drawing/2014/main" id="{8FE9F5F4-588A-47B2-91E7-447BFF5B9E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istrator\Desktop\xuehui.gif">
              <a:extLst>
                <a:ext uri="{FF2B5EF4-FFF2-40B4-BE49-F238E27FC236}">
                  <a16:creationId xmlns:a16="http://schemas.microsoft.com/office/drawing/2014/main" id="{CE83D06B-E46D-4650-972C-9D795874C5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3076" name="Picture 4" descr="F:\扫描1IMG_20160429_141813.jpg"/>
          <p:cNvPicPr>
            <a:picLocks noChangeAspect="1" noChangeArrowheads="1"/>
          </p:cNvPicPr>
          <p:nvPr/>
        </p:nvPicPr>
        <p:blipFill>
          <a:blip r:embed="rId2" cstate="print"/>
          <a:srcRect/>
          <a:stretch>
            <a:fillRect/>
          </a:stretch>
        </p:blipFill>
        <p:spPr bwMode="auto">
          <a:xfrm>
            <a:off x="642910" y="2000240"/>
            <a:ext cx="3214710" cy="4429156"/>
          </a:xfrm>
          <a:prstGeom prst="rect">
            <a:avLst/>
          </a:prstGeom>
          <a:noFill/>
        </p:spPr>
      </p:pic>
      <p:sp>
        <p:nvSpPr>
          <p:cNvPr id="10" name="右箭头 9"/>
          <p:cNvSpPr/>
          <p:nvPr/>
        </p:nvSpPr>
        <p:spPr>
          <a:xfrm>
            <a:off x="2428860" y="3786190"/>
            <a:ext cx="2143140"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4714876" y="3071810"/>
            <a:ext cx="3571900" cy="2677656"/>
          </a:xfrm>
          <a:prstGeom prst="rect">
            <a:avLst/>
          </a:prstGeom>
          <a:noFill/>
        </p:spPr>
        <p:txBody>
          <a:bodyPr wrap="square" rtlCol="0">
            <a:spAutoFit/>
          </a:bodyPr>
          <a:lstStyle/>
          <a:p>
            <a:r>
              <a:rPr lang="zh-CN" altLang="en-US" sz="2800" dirty="0"/>
              <a:t>主要完成人基本情况，填写要准确，人数可比首页盖单位公章主要完成人多，但首页人名必须包括在其中且排序在前</a:t>
            </a:r>
          </a:p>
        </p:txBody>
      </p:sp>
      <p:grpSp>
        <p:nvGrpSpPr>
          <p:cNvPr id="12" name="组合 11">
            <a:extLst>
              <a:ext uri="{FF2B5EF4-FFF2-40B4-BE49-F238E27FC236}">
                <a16:creationId xmlns:a16="http://schemas.microsoft.com/office/drawing/2014/main" id="{BDF3EC42-F601-47DB-A31D-7B1F714742B8}"/>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92D2CE08-A4A9-45C1-8B5D-81EF8EE8EB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A6D9AB73-0196-4F4A-8342-7A7C010B43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C5F2EE09-9535-4E21-8F02-757CDBEA2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4099" name="Picture 3" descr="F:\扫描1IMG_20160429_141823.jpg"/>
          <p:cNvPicPr>
            <a:picLocks noChangeAspect="1" noChangeArrowheads="1"/>
          </p:cNvPicPr>
          <p:nvPr/>
        </p:nvPicPr>
        <p:blipFill>
          <a:blip r:embed="rId2" cstate="print"/>
          <a:srcRect/>
          <a:stretch>
            <a:fillRect/>
          </a:stretch>
        </p:blipFill>
        <p:spPr bwMode="auto">
          <a:xfrm>
            <a:off x="928662" y="2071678"/>
            <a:ext cx="2643206" cy="4429156"/>
          </a:xfrm>
          <a:prstGeom prst="rect">
            <a:avLst/>
          </a:prstGeom>
          <a:noFill/>
        </p:spPr>
      </p:pic>
      <p:pic>
        <p:nvPicPr>
          <p:cNvPr id="4100" name="Picture 4" descr="F:\扫描1IMG_20160429_141905.jpg"/>
          <p:cNvPicPr>
            <a:picLocks noChangeAspect="1" noChangeArrowheads="1"/>
          </p:cNvPicPr>
          <p:nvPr/>
        </p:nvPicPr>
        <p:blipFill>
          <a:blip r:embed="rId3" cstate="print"/>
          <a:srcRect/>
          <a:stretch>
            <a:fillRect/>
          </a:stretch>
        </p:blipFill>
        <p:spPr bwMode="auto">
          <a:xfrm>
            <a:off x="3714744" y="2000240"/>
            <a:ext cx="2571736" cy="4429156"/>
          </a:xfrm>
          <a:prstGeom prst="rect">
            <a:avLst/>
          </a:prstGeom>
          <a:noFill/>
        </p:spPr>
      </p:pic>
      <p:sp>
        <p:nvSpPr>
          <p:cNvPr id="10" name="上弧形箭头 9"/>
          <p:cNvSpPr/>
          <p:nvPr/>
        </p:nvSpPr>
        <p:spPr>
          <a:xfrm>
            <a:off x="1857356" y="2285992"/>
            <a:ext cx="5715040" cy="17145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10"/>
          <p:cNvSpPr txBox="1"/>
          <p:nvPr/>
        </p:nvSpPr>
        <p:spPr>
          <a:xfrm>
            <a:off x="6516216" y="4127284"/>
            <a:ext cx="2342322" cy="2246769"/>
          </a:xfrm>
          <a:prstGeom prst="rect">
            <a:avLst/>
          </a:prstGeom>
          <a:noFill/>
        </p:spPr>
        <p:txBody>
          <a:bodyPr wrap="square" rtlCol="0">
            <a:spAutoFit/>
          </a:bodyPr>
          <a:lstStyle/>
          <a:p>
            <a:r>
              <a:rPr lang="zh-CN" altLang="en-US" sz="2000" dirty="0"/>
              <a:t>主要完成单位，每个单位均须盖单位公章，以首页排序为准。未加盖公章的单位，如该项目获奖，不能做为获奖单位</a:t>
            </a:r>
          </a:p>
        </p:txBody>
      </p:sp>
      <p:grpSp>
        <p:nvGrpSpPr>
          <p:cNvPr id="12" name="组合 11">
            <a:extLst>
              <a:ext uri="{FF2B5EF4-FFF2-40B4-BE49-F238E27FC236}">
                <a16:creationId xmlns:a16="http://schemas.microsoft.com/office/drawing/2014/main" id="{D60D7E88-D44B-47F5-9631-1C8EE90CF440}"/>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9CFE2A88-7A86-42BC-953F-DC0DEC35A2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802CBC57-E79A-4973-9180-116A63C26F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7C365D2D-4A98-4F45-84BE-5F1B0DFDD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5122" name="Picture 2" descr="F:\扫描1IMG_20160429_141928.jpg"/>
          <p:cNvPicPr>
            <a:picLocks noChangeAspect="1" noChangeArrowheads="1"/>
          </p:cNvPicPr>
          <p:nvPr/>
        </p:nvPicPr>
        <p:blipFill>
          <a:blip r:embed="rId2" cstate="print"/>
          <a:srcRect/>
          <a:stretch>
            <a:fillRect/>
          </a:stretch>
        </p:blipFill>
        <p:spPr bwMode="auto">
          <a:xfrm>
            <a:off x="1691680" y="1840138"/>
            <a:ext cx="3071816" cy="4572008"/>
          </a:xfrm>
          <a:prstGeom prst="rect">
            <a:avLst/>
          </a:prstGeom>
          <a:noFill/>
        </p:spPr>
      </p:pic>
      <p:sp>
        <p:nvSpPr>
          <p:cNvPr id="10" name="上弧形箭头 9"/>
          <p:cNvSpPr/>
          <p:nvPr/>
        </p:nvSpPr>
        <p:spPr>
          <a:xfrm>
            <a:off x="2483768" y="2175638"/>
            <a:ext cx="4032448" cy="11430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10"/>
          <p:cNvSpPr txBox="1"/>
          <p:nvPr/>
        </p:nvSpPr>
        <p:spPr>
          <a:xfrm>
            <a:off x="5508104" y="3553412"/>
            <a:ext cx="2160240" cy="1477328"/>
          </a:xfrm>
          <a:prstGeom prst="rect">
            <a:avLst/>
          </a:prstGeom>
          <a:noFill/>
        </p:spPr>
        <p:txBody>
          <a:bodyPr wrap="square" rtlCol="0">
            <a:spAutoFit/>
          </a:bodyPr>
          <a:lstStyle/>
          <a:p>
            <a:r>
              <a:rPr lang="zh-CN" altLang="en-US" dirty="0"/>
              <a:t>完成单位意见和推荐单位意见，注意两个方面，一是公章及主要负责人签字，二是落款时间</a:t>
            </a:r>
          </a:p>
        </p:txBody>
      </p:sp>
      <p:grpSp>
        <p:nvGrpSpPr>
          <p:cNvPr id="12" name="组合 11">
            <a:extLst>
              <a:ext uri="{FF2B5EF4-FFF2-40B4-BE49-F238E27FC236}">
                <a16:creationId xmlns:a16="http://schemas.microsoft.com/office/drawing/2014/main" id="{3EDB63D1-ACF7-4679-9AEE-1F93F43AC7F7}"/>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BB3E115F-7FE9-45A7-A30C-579288300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89E6DFEE-F3F5-46DD-80BE-DD60737185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FF206561-43A0-426D-92D8-A56EA69DEA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pic>
        <p:nvPicPr>
          <p:cNvPr id="6146" name="Picture 2" descr="F:\扫描1IMG_20160429_142001.jpg"/>
          <p:cNvPicPr>
            <a:picLocks noChangeAspect="1" noChangeArrowheads="1"/>
          </p:cNvPicPr>
          <p:nvPr/>
        </p:nvPicPr>
        <p:blipFill>
          <a:blip r:embed="rId2" cstate="print"/>
          <a:srcRect/>
          <a:stretch>
            <a:fillRect/>
          </a:stretch>
        </p:blipFill>
        <p:spPr bwMode="auto">
          <a:xfrm>
            <a:off x="785786" y="2071678"/>
            <a:ext cx="3143272" cy="4429156"/>
          </a:xfrm>
          <a:prstGeom prst="rect">
            <a:avLst/>
          </a:prstGeom>
          <a:noFill/>
        </p:spPr>
      </p:pic>
      <p:pic>
        <p:nvPicPr>
          <p:cNvPr id="6147" name="Picture 3" descr="F:\扫描1IMG_20160429_142008.jpg"/>
          <p:cNvPicPr>
            <a:picLocks noChangeAspect="1" noChangeArrowheads="1"/>
          </p:cNvPicPr>
          <p:nvPr/>
        </p:nvPicPr>
        <p:blipFill>
          <a:blip r:embed="rId3" cstate="print"/>
          <a:srcRect/>
          <a:stretch>
            <a:fillRect/>
          </a:stretch>
        </p:blipFill>
        <p:spPr bwMode="auto">
          <a:xfrm>
            <a:off x="4143372" y="2071678"/>
            <a:ext cx="3143254" cy="4429156"/>
          </a:xfrm>
          <a:prstGeom prst="rect">
            <a:avLst/>
          </a:prstGeom>
          <a:noFill/>
        </p:spPr>
      </p:pic>
      <p:sp>
        <p:nvSpPr>
          <p:cNvPr id="10" name="上弧形箭头 9"/>
          <p:cNvSpPr/>
          <p:nvPr/>
        </p:nvSpPr>
        <p:spPr>
          <a:xfrm>
            <a:off x="1071538" y="2714620"/>
            <a:ext cx="7000924" cy="10715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TextBox 10"/>
          <p:cNvSpPr txBox="1"/>
          <p:nvPr/>
        </p:nvSpPr>
        <p:spPr>
          <a:xfrm>
            <a:off x="7358082" y="3764181"/>
            <a:ext cx="1428760" cy="2308324"/>
          </a:xfrm>
          <a:prstGeom prst="rect">
            <a:avLst/>
          </a:prstGeom>
          <a:noFill/>
        </p:spPr>
        <p:txBody>
          <a:bodyPr wrap="square" rtlCol="0">
            <a:spAutoFit/>
          </a:bodyPr>
          <a:lstStyle/>
          <a:p>
            <a:r>
              <a:rPr lang="zh-CN" altLang="en-US" dirty="0"/>
              <a:t>附件是证明申报项目简要情况和详细情况最为重要的依据，须按照项目规定的目录顺序排列</a:t>
            </a:r>
          </a:p>
        </p:txBody>
      </p:sp>
      <p:grpSp>
        <p:nvGrpSpPr>
          <p:cNvPr id="12" name="组合 11">
            <a:extLst>
              <a:ext uri="{FF2B5EF4-FFF2-40B4-BE49-F238E27FC236}">
                <a16:creationId xmlns:a16="http://schemas.microsoft.com/office/drawing/2014/main" id="{D03FC355-3CAD-4382-A1A8-A8142049EA2F}"/>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292563C8-4CB0-48B7-95DC-A7D8312BDC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2729C9F6-EE4A-44E4-8A7B-3D78350167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8B75D39E-9C07-4C0A-BD6E-542719E255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10AC4E-2476-4B77-A6A6-DFB1DF9CD325}"/>
              </a:ext>
            </a:extLst>
          </p:cNvPr>
          <p:cNvPicPr>
            <a:picLocks noChangeAspect="1"/>
          </p:cNvPicPr>
          <p:nvPr/>
        </p:nvPicPr>
        <p:blipFill>
          <a:blip r:embed="rId2"/>
          <a:stretch>
            <a:fillRect/>
          </a:stretch>
        </p:blipFill>
        <p:spPr>
          <a:xfrm>
            <a:off x="1741980" y="2093216"/>
            <a:ext cx="2902028" cy="4299660"/>
          </a:xfrm>
          <a:prstGeom prst="rect">
            <a:avLst/>
          </a:prstGeom>
        </p:spPr>
      </p:pic>
      <p:sp>
        <p:nvSpPr>
          <p:cNvPr id="2" name="标题 1"/>
          <p:cNvSpPr>
            <a:spLocks noGrp="1"/>
          </p:cNvSpPr>
          <p:nvPr>
            <p:ph type="title"/>
          </p:nvPr>
        </p:nvSpPr>
        <p:spPr>
          <a:xfrm>
            <a:off x="467544" y="1094960"/>
            <a:ext cx="8229600" cy="706198"/>
          </a:xfrm>
        </p:spPr>
        <p:txBody>
          <a:bodyPr>
            <a:normAutofit/>
          </a:bodyPr>
          <a:lstStyle/>
          <a:p>
            <a:pPr algn="ctr"/>
            <a:r>
              <a:rPr lang="zh-CN" altLang="en-US" sz="3600" b="1" dirty="0">
                <a:latin typeface="+mn-ea"/>
                <a:ea typeface="+mn-ea"/>
              </a:rPr>
              <a:t>海洋科学技术奖申报材料</a:t>
            </a:r>
          </a:p>
        </p:txBody>
      </p:sp>
      <p:sp>
        <p:nvSpPr>
          <p:cNvPr id="9" name="右箭头 8"/>
          <p:cNvSpPr/>
          <p:nvPr/>
        </p:nvSpPr>
        <p:spPr>
          <a:xfrm>
            <a:off x="3322405" y="2617611"/>
            <a:ext cx="264320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197808" y="2540102"/>
            <a:ext cx="2071702" cy="369332"/>
          </a:xfrm>
          <a:prstGeom prst="rect">
            <a:avLst/>
          </a:prstGeom>
          <a:noFill/>
        </p:spPr>
        <p:txBody>
          <a:bodyPr wrap="square" rtlCol="0">
            <a:spAutoFit/>
          </a:bodyPr>
          <a:lstStyle/>
          <a:p>
            <a:r>
              <a:rPr lang="zh-CN" altLang="en-US" dirty="0"/>
              <a:t>评价报告编号</a:t>
            </a:r>
          </a:p>
        </p:txBody>
      </p:sp>
      <p:sp>
        <p:nvSpPr>
          <p:cNvPr id="13" name="右箭头 12"/>
          <p:cNvSpPr/>
          <p:nvPr/>
        </p:nvSpPr>
        <p:spPr>
          <a:xfrm>
            <a:off x="2250835" y="3587643"/>
            <a:ext cx="371477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6000760" y="3429000"/>
            <a:ext cx="2500330" cy="646331"/>
          </a:xfrm>
          <a:prstGeom prst="rect">
            <a:avLst/>
          </a:prstGeom>
          <a:noFill/>
        </p:spPr>
        <p:txBody>
          <a:bodyPr wrap="square" rtlCol="0">
            <a:spAutoFit/>
          </a:bodyPr>
          <a:lstStyle/>
          <a:p>
            <a:r>
              <a:rPr lang="zh-CN" altLang="en-US" dirty="0"/>
              <a:t>如成果名称与申报项目名称不符，须说明原因</a:t>
            </a:r>
          </a:p>
        </p:txBody>
      </p:sp>
      <p:sp>
        <p:nvSpPr>
          <p:cNvPr id="15" name="右箭头 14"/>
          <p:cNvSpPr/>
          <p:nvPr/>
        </p:nvSpPr>
        <p:spPr>
          <a:xfrm>
            <a:off x="2250835" y="5245821"/>
            <a:ext cx="335758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750727" y="5065531"/>
            <a:ext cx="3000396" cy="646331"/>
          </a:xfrm>
          <a:prstGeom prst="rect">
            <a:avLst/>
          </a:prstGeom>
          <a:noFill/>
        </p:spPr>
        <p:txBody>
          <a:bodyPr wrap="square" rtlCol="0">
            <a:spAutoFit/>
          </a:bodyPr>
          <a:lstStyle/>
          <a:p>
            <a:r>
              <a:rPr lang="zh-CN" altLang="en-US" dirty="0"/>
              <a:t>组织评价单位、评价时间要与首页相一致</a:t>
            </a:r>
          </a:p>
        </p:txBody>
      </p:sp>
      <p:grpSp>
        <p:nvGrpSpPr>
          <p:cNvPr id="17" name="组合 16">
            <a:extLst>
              <a:ext uri="{FF2B5EF4-FFF2-40B4-BE49-F238E27FC236}">
                <a16:creationId xmlns:a16="http://schemas.microsoft.com/office/drawing/2014/main" id="{3C5ECCD2-1DE6-42E8-A199-E569FBB7C371}"/>
              </a:ext>
            </a:extLst>
          </p:cNvPr>
          <p:cNvGrpSpPr/>
          <p:nvPr/>
        </p:nvGrpSpPr>
        <p:grpSpPr>
          <a:xfrm>
            <a:off x="179512" y="114320"/>
            <a:ext cx="1584176" cy="448194"/>
            <a:chOff x="1043608" y="624788"/>
            <a:chExt cx="1584176" cy="448194"/>
          </a:xfrm>
        </p:grpSpPr>
        <p:pic>
          <p:nvPicPr>
            <p:cNvPr id="18" name="Picture 5" descr="C:\Users\Administrator\Desktop\太平洋学会会徽.gif">
              <a:extLst>
                <a:ext uri="{FF2B5EF4-FFF2-40B4-BE49-F238E27FC236}">
                  <a16:creationId xmlns:a16="http://schemas.microsoft.com/office/drawing/2014/main" id="{2AF678BE-F050-450E-83A4-F71E05D333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istrator\Desktop\会标.gif">
              <a:extLst>
                <a:ext uri="{FF2B5EF4-FFF2-40B4-BE49-F238E27FC236}">
                  <a16:creationId xmlns:a16="http://schemas.microsoft.com/office/drawing/2014/main" id="{A9E824C4-52C7-4848-90DA-12A8D6DCAF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Desktop\xuehui.gif">
              <a:extLst>
                <a:ext uri="{FF2B5EF4-FFF2-40B4-BE49-F238E27FC236}">
                  <a16:creationId xmlns:a16="http://schemas.microsoft.com/office/drawing/2014/main" id="{97AD29E7-403B-44D5-80FC-B7D0F3B72F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724744" y="1988840"/>
            <a:ext cx="7715200" cy="4389120"/>
          </a:xfrm>
        </p:spPr>
        <p:txBody>
          <a:bodyPr/>
          <a:lstStyle/>
          <a:p>
            <a:pPr marL="0" lvl="0" indent="0">
              <a:buNone/>
            </a:pPr>
            <a:r>
              <a:rPr lang="zh-CN" altLang="en-US" b="1" dirty="0">
                <a:solidFill>
                  <a:schemeClr val="tx2"/>
                </a:solidFill>
              </a:rPr>
              <a:t>一、</a:t>
            </a:r>
            <a:r>
              <a:rPr lang="zh-CN" altLang="zh-CN" b="1" dirty="0">
                <a:solidFill>
                  <a:schemeClr val="tx2"/>
                </a:solidFill>
              </a:rPr>
              <a:t>关于海洋科学技术奖的发展</a:t>
            </a:r>
            <a:endParaRPr lang="en-US" altLang="zh-CN" b="1" dirty="0">
              <a:solidFill>
                <a:schemeClr val="tx2"/>
              </a:solidFill>
            </a:endParaRPr>
          </a:p>
          <a:p>
            <a:pPr marL="0" lvl="0" indent="0">
              <a:buNone/>
            </a:pPr>
            <a:r>
              <a:rPr lang="zh-CN" altLang="en-US" sz="2400" b="1" dirty="0">
                <a:solidFill>
                  <a:schemeClr val="tx2"/>
                </a:solidFill>
              </a:rPr>
              <a:t> </a:t>
            </a:r>
            <a:r>
              <a:rPr lang="zh-CN" altLang="zh-CN" sz="2400" b="1" dirty="0">
                <a:solidFill>
                  <a:schemeClr val="tx2"/>
                </a:solidFill>
              </a:rPr>
              <a:t>（</a:t>
            </a:r>
            <a:r>
              <a:rPr lang="zh-CN" altLang="en-US" sz="2400" b="1" dirty="0">
                <a:solidFill>
                  <a:schemeClr val="tx2"/>
                </a:solidFill>
              </a:rPr>
              <a:t>一</a:t>
            </a:r>
            <a:r>
              <a:rPr lang="zh-CN" altLang="zh-CN" sz="2400" b="1" dirty="0">
                <a:solidFill>
                  <a:schemeClr val="tx2"/>
                </a:solidFill>
              </a:rPr>
              <a:t>）</a:t>
            </a:r>
            <a:r>
              <a:rPr lang="zh-CN" altLang="en-US" sz="2400" b="1" dirty="0">
                <a:solidFill>
                  <a:schemeClr val="tx2"/>
                </a:solidFill>
              </a:rPr>
              <a:t>批准部门及时间</a:t>
            </a:r>
            <a:endParaRPr lang="en-US" altLang="zh-CN" sz="2400" b="1" dirty="0">
              <a:solidFill>
                <a:schemeClr val="tx2"/>
              </a:solidFill>
            </a:endParaRPr>
          </a:p>
          <a:p>
            <a:pPr marL="0" lvl="0" indent="0">
              <a:buNone/>
            </a:pPr>
            <a:endParaRPr lang="zh-CN" altLang="zh-CN" dirty="0"/>
          </a:p>
          <a:p>
            <a:endParaRPr lang="zh-CN" altLang="en-US" dirty="0"/>
          </a:p>
        </p:txBody>
      </p:sp>
      <p:grpSp>
        <p:nvGrpSpPr>
          <p:cNvPr id="4" name="组合 3"/>
          <p:cNvGrpSpPr/>
          <p:nvPr/>
        </p:nvGrpSpPr>
        <p:grpSpPr>
          <a:xfrm>
            <a:off x="179512" y="114320"/>
            <a:ext cx="1584176" cy="448194"/>
            <a:chOff x="1043608" y="624788"/>
            <a:chExt cx="1584176" cy="448194"/>
          </a:xfrm>
        </p:grpSpPr>
        <p:pic>
          <p:nvPicPr>
            <p:cNvPr id="6" name="Picture 5" descr="C:\Users\Administrator\Desktop\太平洋学会会徽.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istrator\Desktop\会标.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xuehui.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2924944"/>
            <a:ext cx="5572164" cy="3528392"/>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Administrator\Application Data\Tencent\Users\250560161\QQ\WinTemp\RichOle\TBUG[S%BJ4LJV94Z60[X5~0.png"/>
          <p:cNvPicPr>
            <a:picLocks noChangeAspect="1" noChangeArrowheads="1"/>
          </p:cNvPicPr>
          <p:nvPr/>
        </p:nvPicPr>
        <p:blipFill rotWithShape="1">
          <a:blip r:embed="rId2">
            <a:extLst>
              <a:ext uri="{28A0092B-C50C-407E-A947-70E740481C1C}">
                <a14:useLocalDpi xmlns:a14="http://schemas.microsoft.com/office/drawing/2010/main" val="0"/>
              </a:ext>
            </a:extLst>
          </a:blip>
          <a:srcRect l="22577" t="3322" r="-1841" b="-3322"/>
          <a:stretch>
            <a:fillRect/>
          </a:stretch>
        </p:blipFill>
        <p:spPr bwMode="auto">
          <a:xfrm rot="16200000">
            <a:off x="4165108" y="1506416"/>
            <a:ext cx="3963699" cy="5505450"/>
          </a:xfrm>
          <a:prstGeom prst="rect">
            <a:avLst/>
          </a:prstGeom>
        </p:spPr>
        <p:style>
          <a:lnRef idx="2">
            <a:schemeClr val="accent2"/>
          </a:lnRef>
          <a:fillRef idx="1">
            <a:schemeClr val="lt1"/>
          </a:fillRef>
          <a:effectRef idx="0">
            <a:schemeClr val="accent2"/>
          </a:effectRef>
          <a:fontRef idx="minor">
            <a:schemeClr val="dk1"/>
          </a:fontRef>
        </p:style>
      </p:pic>
      <p:sp>
        <p:nvSpPr>
          <p:cNvPr id="2" name="标题 1"/>
          <p:cNvSpPr>
            <a:spLocks noGrp="1"/>
          </p:cNvSpPr>
          <p:nvPr>
            <p:ph type="ctrTitle"/>
          </p:nvPr>
        </p:nvSpPr>
        <p:spPr>
          <a:xfrm rot="10800000" flipV="1">
            <a:off x="1763688" y="1141306"/>
            <a:ext cx="5902424" cy="626395"/>
          </a:xfrm>
        </p:spPr>
        <p:txBody>
          <a:bodyPr>
            <a:noAutofit/>
          </a:bodyPr>
          <a:lstStyle/>
          <a:p>
            <a:pPr algn="l">
              <a:lnSpc>
                <a:spcPct val="150000"/>
              </a:lnSpc>
            </a:pPr>
            <a:r>
              <a:rPr lang="zh-CN" altLang="en-US" sz="4000" dirty="0"/>
              <a:t>（一）</a:t>
            </a:r>
            <a:r>
              <a:rPr lang="zh-CN" altLang="zh-CN" sz="4000" dirty="0"/>
              <a:t>成果评价证明</a:t>
            </a:r>
            <a:endParaRPr lang="en-US" altLang="zh-CN" sz="4000" dirty="0"/>
          </a:p>
        </p:txBody>
      </p:sp>
      <p:sp>
        <p:nvSpPr>
          <p:cNvPr id="3" name="副标题 2"/>
          <p:cNvSpPr>
            <a:spLocks noGrp="1"/>
          </p:cNvSpPr>
          <p:nvPr>
            <p:ph type="subTitle" idx="1"/>
          </p:nvPr>
        </p:nvSpPr>
        <p:spPr>
          <a:xfrm>
            <a:off x="460591" y="1820311"/>
            <a:ext cx="2808312" cy="1683484"/>
          </a:xfrm>
        </p:spPr>
        <p:txBody>
          <a:bodyPr>
            <a:normAutofit/>
          </a:bodyPr>
          <a:lstStyle/>
          <a:p>
            <a:pPr algn="l">
              <a:lnSpc>
                <a:spcPct val="150000"/>
              </a:lnSpc>
            </a:pPr>
            <a:r>
              <a:rPr lang="en-US" altLang="zh-CN" sz="2000" b="1" dirty="0">
                <a:solidFill>
                  <a:schemeClr val="tx1"/>
                </a:solidFill>
                <a:latin typeface="+mn-ea"/>
              </a:rPr>
              <a:t>1.</a:t>
            </a:r>
            <a:r>
              <a:rPr lang="zh-CN" altLang="en-US" sz="2000" b="1" dirty="0">
                <a:solidFill>
                  <a:schemeClr val="tx1"/>
                </a:solidFill>
                <a:latin typeface="+mn-ea"/>
              </a:rPr>
              <a:t>项目验收意见</a:t>
            </a:r>
            <a:endParaRPr lang="en-US" altLang="zh-CN" sz="2000" b="1" dirty="0">
              <a:solidFill>
                <a:schemeClr val="tx1"/>
              </a:solidFill>
              <a:latin typeface="+mn-ea"/>
            </a:endParaRPr>
          </a:p>
          <a:p>
            <a:pPr algn="l">
              <a:lnSpc>
                <a:spcPct val="150000"/>
              </a:lnSpc>
            </a:pPr>
            <a:r>
              <a:rPr lang="zh-CN" altLang="en-US" sz="2000" b="1" dirty="0">
                <a:solidFill>
                  <a:schemeClr val="tx1"/>
                </a:solidFill>
                <a:latin typeface="+mn-ea"/>
              </a:rPr>
              <a:t>申报奖项的必备材料，附带验收专家组签名页</a:t>
            </a:r>
            <a:endParaRPr lang="en-US" altLang="zh-CN" sz="2000" b="1" dirty="0">
              <a:solidFill>
                <a:schemeClr val="tx1"/>
              </a:solidFill>
              <a:latin typeface="+mn-ea"/>
            </a:endParaRPr>
          </a:p>
          <a:p>
            <a:endParaRPr lang="zh-CN" altLang="zh-CN" sz="2000" dirty="0"/>
          </a:p>
          <a:p>
            <a:endParaRPr lang="zh-CN" altLang="zh-CN" sz="2000" dirty="0"/>
          </a:p>
          <a:p>
            <a:endParaRPr lang="zh-CN" altLang="zh-CN"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70" y="3757635"/>
            <a:ext cx="5414506" cy="2684245"/>
          </a:xfrm>
          <a:prstGeom prst="rect">
            <a:avLst/>
          </a:prstGeom>
          <a:ln/>
        </p:spPr>
        <p:style>
          <a:lnRef idx="2">
            <a:schemeClr val="accent2"/>
          </a:lnRef>
          <a:fillRef idx="1">
            <a:schemeClr val="lt1"/>
          </a:fillRef>
          <a:effectRef idx="0">
            <a:schemeClr val="accent2"/>
          </a:effectRef>
          <a:fontRef idx="minor">
            <a:schemeClr val="dk1"/>
          </a:fontRef>
        </p:style>
      </p:pic>
      <p:grpSp>
        <p:nvGrpSpPr>
          <p:cNvPr id="6" name="组合 5">
            <a:extLst>
              <a:ext uri="{FF2B5EF4-FFF2-40B4-BE49-F238E27FC236}">
                <a16:creationId xmlns:a16="http://schemas.microsoft.com/office/drawing/2014/main" id="{F801EB3C-9912-4AAF-B67F-04A801E7E134}"/>
              </a:ext>
            </a:extLst>
          </p:cNvPr>
          <p:cNvGrpSpPr/>
          <p:nvPr/>
        </p:nvGrpSpPr>
        <p:grpSpPr>
          <a:xfrm>
            <a:off x="179512" y="114320"/>
            <a:ext cx="1584176" cy="448194"/>
            <a:chOff x="1043608" y="624788"/>
            <a:chExt cx="1584176" cy="448194"/>
          </a:xfrm>
        </p:grpSpPr>
        <p:pic>
          <p:nvPicPr>
            <p:cNvPr id="7" name="Picture 5" descr="C:\Users\Administrator\Desktop\太平洋学会会徽.gif">
              <a:extLst>
                <a:ext uri="{FF2B5EF4-FFF2-40B4-BE49-F238E27FC236}">
                  <a16:creationId xmlns:a16="http://schemas.microsoft.com/office/drawing/2014/main" id="{D9F3D83B-04B7-4D06-8A57-14AC6161DD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istrator\Desktop\会标.gif">
              <a:extLst>
                <a:ext uri="{FF2B5EF4-FFF2-40B4-BE49-F238E27FC236}">
                  <a16:creationId xmlns:a16="http://schemas.microsoft.com/office/drawing/2014/main" id="{8F9FF44C-F0AF-48C4-9B30-A44C766275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istrator\Desktop\xuehui.gif">
              <a:extLst>
                <a:ext uri="{FF2B5EF4-FFF2-40B4-BE49-F238E27FC236}">
                  <a16:creationId xmlns:a16="http://schemas.microsoft.com/office/drawing/2014/main" id="{3C771522-84B5-4F65-8208-FA99DB96BE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标题 1">
            <a:extLst>
              <a:ext uri="{FF2B5EF4-FFF2-40B4-BE49-F238E27FC236}">
                <a16:creationId xmlns:a16="http://schemas.microsoft.com/office/drawing/2014/main" id="{0D4149E8-70E3-4872-AFEE-8B6396BB83E9}"/>
              </a:ext>
            </a:extLst>
          </p:cNvPr>
          <p:cNvSpPr txBox="1">
            <a:spLocks/>
          </p:cNvSpPr>
          <p:nvPr/>
        </p:nvSpPr>
        <p:spPr>
          <a:xfrm>
            <a:off x="1910563" y="435859"/>
            <a:ext cx="5414506" cy="706198"/>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zh-CN" altLang="en-US" sz="5000" dirty="0">
                <a:solidFill>
                  <a:schemeClr val="tx1"/>
                </a:solidFill>
              </a:rPr>
              <a:t>附件材料</a:t>
            </a:r>
          </a:p>
        </p:txBody>
      </p:sp>
      <p:sp>
        <p:nvSpPr>
          <p:cNvPr id="4" name="矩形: 圆角 3">
            <a:extLst>
              <a:ext uri="{FF2B5EF4-FFF2-40B4-BE49-F238E27FC236}">
                <a16:creationId xmlns:a16="http://schemas.microsoft.com/office/drawing/2014/main" id="{0D2E5F65-12E2-4EDA-B2F4-C1CAC4085C9F}"/>
              </a:ext>
            </a:extLst>
          </p:cNvPr>
          <p:cNvSpPr/>
          <p:nvPr/>
        </p:nvSpPr>
        <p:spPr>
          <a:xfrm>
            <a:off x="3407048" y="2752766"/>
            <a:ext cx="1872208" cy="2880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0F5E2E25-9ABE-4C4D-9624-27BB043953F0}"/>
              </a:ext>
            </a:extLst>
          </p:cNvPr>
          <p:cNvSpPr/>
          <p:nvPr/>
        </p:nvSpPr>
        <p:spPr>
          <a:xfrm>
            <a:off x="1297216" y="4609723"/>
            <a:ext cx="2621775" cy="2880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C357162-0AEF-400F-83E0-41E1DB3220B0}"/>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8B704FBA-A704-477B-A66F-FC75F0F3D8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DE2F4C3B-41A8-4259-B1BF-962FE1A2E3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14EDFE8B-296B-425C-A86E-414AFCB70A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副标题 2">
            <a:extLst>
              <a:ext uri="{FF2B5EF4-FFF2-40B4-BE49-F238E27FC236}">
                <a16:creationId xmlns:a16="http://schemas.microsoft.com/office/drawing/2014/main" id="{0E466C09-8207-4345-B170-C7C8B11634E1}"/>
              </a:ext>
            </a:extLst>
          </p:cNvPr>
          <p:cNvSpPr>
            <a:spLocks noGrp="1"/>
          </p:cNvSpPr>
          <p:nvPr>
            <p:ph type="subTitle" idx="1"/>
          </p:nvPr>
        </p:nvSpPr>
        <p:spPr>
          <a:xfrm>
            <a:off x="1302153" y="1052736"/>
            <a:ext cx="6840760" cy="936104"/>
          </a:xfrm>
        </p:spPr>
        <p:txBody>
          <a:bodyPr>
            <a:normAutofit/>
          </a:bodyPr>
          <a:lstStyle/>
          <a:p>
            <a:pPr algn="l">
              <a:lnSpc>
                <a:spcPct val="150000"/>
              </a:lnSpc>
            </a:pPr>
            <a:r>
              <a:rPr lang="en-US" altLang="zh-CN" sz="2000" b="1" dirty="0">
                <a:solidFill>
                  <a:schemeClr val="tx1"/>
                </a:solidFill>
                <a:latin typeface="+mn-ea"/>
              </a:rPr>
              <a:t>2.</a:t>
            </a:r>
            <a:r>
              <a:rPr lang="zh-CN" altLang="en-US" sz="2000" b="1" dirty="0">
                <a:latin typeface="+mn-ea"/>
              </a:rPr>
              <a:t>成果评价报告</a:t>
            </a:r>
            <a:endParaRPr lang="en-US" altLang="zh-CN" sz="2000" b="1" dirty="0">
              <a:latin typeface="+mn-ea"/>
            </a:endParaRPr>
          </a:p>
          <a:p>
            <a:pPr algn="l">
              <a:lnSpc>
                <a:spcPct val="150000"/>
              </a:lnSpc>
            </a:pPr>
            <a:endParaRPr lang="zh-CN" altLang="zh-CN" sz="2000" dirty="0"/>
          </a:p>
          <a:p>
            <a:endParaRPr lang="zh-CN" altLang="zh-CN" sz="2000" dirty="0"/>
          </a:p>
        </p:txBody>
      </p:sp>
      <p:pic>
        <p:nvPicPr>
          <p:cNvPr id="12" name="图片 11">
            <a:extLst>
              <a:ext uri="{FF2B5EF4-FFF2-40B4-BE49-F238E27FC236}">
                <a16:creationId xmlns:a16="http://schemas.microsoft.com/office/drawing/2014/main" id="{FA01A44B-B12A-456D-AA80-C43027CA55BA}"/>
              </a:ext>
            </a:extLst>
          </p:cNvPr>
          <p:cNvPicPr>
            <a:picLocks noChangeAspect="1"/>
          </p:cNvPicPr>
          <p:nvPr/>
        </p:nvPicPr>
        <p:blipFill>
          <a:blip r:embed="rId5"/>
          <a:stretch>
            <a:fillRect/>
          </a:stretch>
        </p:blipFill>
        <p:spPr>
          <a:xfrm>
            <a:off x="3203849" y="2060848"/>
            <a:ext cx="2465040" cy="35283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115616" y="977719"/>
            <a:ext cx="6768752" cy="1152128"/>
          </a:xfrm>
        </p:spPr>
        <p:txBody>
          <a:bodyPr>
            <a:normAutofit/>
          </a:bodyPr>
          <a:lstStyle/>
          <a:p>
            <a:pPr algn="l">
              <a:lnSpc>
                <a:spcPct val="150000"/>
              </a:lnSpc>
            </a:pPr>
            <a:r>
              <a:rPr lang="en-US" altLang="zh-CN" sz="2000" b="1" dirty="0">
                <a:solidFill>
                  <a:schemeClr val="tx1"/>
                </a:solidFill>
                <a:latin typeface="+mn-ea"/>
              </a:rPr>
              <a:t>3.</a:t>
            </a:r>
            <a:r>
              <a:rPr lang="zh-CN" altLang="en-US" sz="2000" b="1" dirty="0">
                <a:solidFill>
                  <a:schemeClr val="tx1"/>
                </a:solidFill>
                <a:latin typeface="+mn-ea"/>
              </a:rPr>
              <a:t>查新报告</a:t>
            </a:r>
            <a:endParaRPr lang="en-US" altLang="zh-CN" sz="2000" b="1" dirty="0">
              <a:solidFill>
                <a:schemeClr val="tx1"/>
              </a:solidFill>
              <a:latin typeface="+mn-ea"/>
            </a:endParaRPr>
          </a:p>
          <a:p>
            <a:pPr algn="l">
              <a:lnSpc>
                <a:spcPct val="150000"/>
              </a:lnSpc>
            </a:pPr>
            <a:endParaRPr lang="en-US" altLang="zh-CN" sz="2000" b="1" dirty="0">
              <a:solidFill>
                <a:schemeClr val="tx1"/>
              </a:solidFill>
            </a:endParaRPr>
          </a:p>
          <a:p>
            <a:pPr algn="l">
              <a:lnSpc>
                <a:spcPct val="150000"/>
              </a:lnSpc>
            </a:pPr>
            <a:endParaRPr lang="en-US" altLang="zh-CN" sz="2000" b="1" dirty="0">
              <a:solidFill>
                <a:schemeClr val="tx1"/>
              </a:solidFill>
            </a:endParaRPr>
          </a:p>
          <a:p>
            <a:pPr algn="l">
              <a:lnSpc>
                <a:spcPct val="150000"/>
              </a:lnSpc>
            </a:pPr>
            <a:endParaRPr lang="zh-CN" altLang="zh-CN" sz="2000" dirty="0"/>
          </a:p>
          <a:p>
            <a:pPr algn="l"/>
            <a:endParaRPr lang="zh-CN" altLang="zh-CN" sz="2000" dirty="0"/>
          </a:p>
          <a:p>
            <a:pPr algn="l"/>
            <a:endParaRPr lang="zh-CN" altLang="zh-CN" sz="2000" dirty="0"/>
          </a:p>
          <a:p>
            <a:pPr algn="l"/>
            <a:endParaRPr lang="zh-CN" altLang="zh-CN"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4" t="20834" r="11093" b="8959"/>
          <a:stretch>
            <a:fillRect/>
          </a:stretch>
        </p:blipFill>
        <p:spPr bwMode="auto">
          <a:xfrm>
            <a:off x="890339" y="2636912"/>
            <a:ext cx="4680520" cy="321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组合 3">
            <a:extLst>
              <a:ext uri="{FF2B5EF4-FFF2-40B4-BE49-F238E27FC236}">
                <a16:creationId xmlns:a16="http://schemas.microsoft.com/office/drawing/2014/main" id="{C7BF291E-2AEF-4053-9575-75F92E01C3FF}"/>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46E8652B-B818-4747-B4DC-F004A566CD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8ED3E016-9C63-481B-90D2-5385A616C0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02EEFC2C-3DA3-442B-97B5-53E230F2AC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3" descr="F:\扫描1IMG_20160429_143120.jpg">
            <a:extLst>
              <a:ext uri="{FF2B5EF4-FFF2-40B4-BE49-F238E27FC236}">
                <a16:creationId xmlns:a16="http://schemas.microsoft.com/office/drawing/2014/main" id="{1DDDC16A-F33A-47BB-B27F-B26FA540267A}"/>
              </a:ext>
            </a:extLst>
          </p:cNvPr>
          <p:cNvPicPr>
            <a:picLocks noChangeAspect="1" noChangeArrowheads="1"/>
          </p:cNvPicPr>
          <p:nvPr/>
        </p:nvPicPr>
        <p:blipFill>
          <a:blip r:embed="rId6" cstate="print"/>
          <a:srcRect/>
          <a:stretch>
            <a:fillRect/>
          </a:stretch>
        </p:blipFill>
        <p:spPr bwMode="auto">
          <a:xfrm>
            <a:off x="4944501" y="1572374"/>
            <a:ext cx="3339748" cy="428358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31640" y="836712"/>
            <a:ext cx="6984776" cy="1296144"/>
          </a:xfrm>
        </p:spPr>
        <p:txBody>
          <a:bodyPr>
            <a:normAutofit/>
          </a:bodyPr>
          <a:lstStyle/>
          <a:p>
            <a:pPr algn="l">
              <a:lnSpc>
                <a:spcPct val="150000"/>
              </a:lnSpc>
            </a:pPr>
            <a:r>
              <a:rPr lang="en-US" altLang="zh-CN" sz="2000" b="1" dirty="0">
                <a:solidFill>
                  <a:schemeClr val="tx1"/>
                </a:solidFill>
                <a:latin typeface="+mn-ea"/>
              </a:rPr>
              <a:t>4.</a:t>
            </a:r>
            <a:r>
              <a:rPr lang="zh-CN" altLang="en-US" sz="2000" b="1" dirty="0">
                <a:solidFill>
                  <a:schemeClr val="tx1"/>
                </a:solidFill>
                <a:latin typeface="+mn-ea"/>
              </a:rPr>
              <a:t>其他材料</a:t>
            </a:r>
            <a:endParaRPr lang="en-US" altLang="zh-CN" sz="2000" b="1" dirty="0">
              <a:solidFill>
                <a:schemeClr val="tx1"/>
              </a:solidFill>
              <a:latin typeface="+mn-ea"/>
            </a:endParaRPr>
          </a:p>
          <a:p>
            <a:pPr algn="l">
              <a:lnSpc>
                <a:spcPct val="150000"/>
              </a:lnSpc>
            </a:pPr>
            <a:r>
              <a:rPr lang="zh-CN" altLang="en-US" sz="2000" b="1" dirty="0">
                <a:solidFill>
                  <a:schemeClr val="tx1"/>
                </a:solidFill>
              </a:rPr>
              <a:t>除上述三种以外的证明材料，如软件项目鉴定测试报告等</a:t>
            </a:r>
            <a:endParaRPr lang="en-US" altLang="zh-CN" sz="2000" b="1" dirty="0">
              <a:solidFill>
                <a:schemeClr val="tx1"/>
              </a:solidFill>
            </a:endParaRPr>
          </a:p>
          <a:p>
            <a:pPr algn="l">
              <a:lnSpc>
                <a:spcPct val="150000"/>
              </a:lnSpc>
            </a:pPr>
            <a:endParaRPr lang="en-US" altLang="zh-CN" sz="2000" b="1" dirty="0">
              <a:solidFill>
                <a:schemeClr val="tx1"/>
              </a:solidFill>
            </a:endParaRPr>
          </a:p>
          <a:p>
            <a:pPr algn="l">
              <a:lnSpc>
                <a:spcPct val="150000"/>
              </a:lnSpc>
            </a:pPr>
            <a:endParaRPr lang="zh-CN" altLang="zh-CN" sz="2000" dirty="0"/>
          </a:p>
          <a:p>
            <a:pPr algn="l"/>
            <a:endParaRPr lang="zh-CN" altLang="zh-CN" sz="2000" dirty="0"/>
          </a:p>
          <a:p>
            <a:pPr algn="l"/>
            <a:endParaRPr lang="zh-CN" altLang="zh-CN" sz="2000" dirty="0"/>
          </a:p>
          <a:p>
            <a:pPr algn="l"/>
            <a:endParaRPr lang="zh-CN" altLang="zh-CN" sz="2000" dirty="0"/>
          </a:p>
        </p:txBody>
      </p:sp>
      <p:pic>
        <p:nvPicPr>
          <p:cNvPr id="4097" name="Picture 1" descr="C:\Documents and Settings\Administrator\Application Data\Tencent\Users\250560161\QQ\WinTemp\RichOle\3YK`_M2DM3%0J]9{H$SU_~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716" y="1988840"/>
            <a:ext cx="5112568" cy="46249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CFFA4CC7-4BA6-4885-A116-F35B3F3ECC3B}"/>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D6882C65-BC79-4481-933C-432133A279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5757C734-44C3-4F16-A711-D22DA7C4F6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AA470BCB-2130-48A8-B4CA-47A46A0832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rot="10800000" flipV="1">
            <a:off x="1909936" y="617966"/>
            <a:ext cx="5902424" cy="720080"/>
          </a:xfrm>
        </p:spPr>
        <p:txBody>
          <a:bodyPr>
            <a:normAutofit fontScale="90000"/>
          </a:bodyPr>
          <a:lstStyle/>
          <a:p>
            <a:pPr algn="l">
              <a:lnSpc>
                <a:spcPct val="150000"/>
              </a:lnSpc>
            </a:pPr>
            <a:r>
              <a:rPr lang="zh-CN" altLang="en-US" dirty="0"/>
              <a:t>（二）</a:t>
            </a:r>
            <a:r>
              <a:rPr lang="zh-CN" altLang="en-US" b="1" dirty="0"/>
              <a:t> 应用证明</a:t>
            </a:r>
            <a:endParaRPr lang="en-US" altLang="zh-CN" b="1" dirty="0">
              <a:solidFill>
                <a:schemeClr val="tx1"/>
              </a:solidFill>
            </a:endParaRPr>
          </a:p>
        </p:txBody>
      </p:sp>
      <p:sp>
        <p:nvSpPr>
          <p:cNvPr id="3" name="副标题 2"/>
          <p:cNvSpPr>
            <a:spLocks noGrp="1"/>
          </p:cNvSpPr>
          <p:nvPr>
            <p:ph type="subTitle" idx="1"/>
          </p:nvPr>
        </p:nvSpPr>
        <p:spPr>
          <a:xfrm>
            <a:off x="971600" y="1340768"/>
            <a:ext cx="6840760" cy="2592288"/>
          </a:xfrm>
        </p:spPr>
        <p:txBody>
          <a:bodyPr>
            <a:normAutofit/>
          </a:bodyPr>
          <a:lstStyle/>
          <a:p>
            <a:pPr algn="l">
              <a:lnSpc>
                <a:spcPct val="150000"/>
              </a:lnSpc>
            </a:pPr>
            <a:r>
              <a:rPr lang="en-US" altLang="zh-CN" sz="2000" b="1" dirty="0">
                <a:solidFill>
                  <a:schemeClr val="tx1"/>
                </a:solidFill>
                <a:latin typeface="+mn-ea"/>
              </a:rPr>
              <a:t>1.</a:t>
            </a:r>
            <a:r>
              <a:rPr lang="zh-CN" altLang="en-US" sz="2000" b="1" dirty="0">
                <a:solidFill>
                  <a:schemeClr val="tx1"/>
                </a:solidFill>
                <a:latin typeface="+mn-ea"/>
              </a:rPr>
              <a:t>单位应用证明</a:t>
            </a:r>
            <a:endParaRPr lang="en-US" altLang="zh-CN" sz="2000" b="1" dirty="0">
              <a:solidFill>
                <a:schemeClr val="tx1"/>
              </a:solidFill>
              <a:latin typeface="+mn-ea"/>
            </a:endParaRPr>
          </a:p>
          <a:p>
            <a:pPr algn="l"/>
            <a:r>
              <a:rPr lang="zh-CN" altLang="en-US" sz="2000" dirty="0">
                <a:solidFill>
                  <a:schemeClr val="tx1"/>
                </a:solidFill>
              </a:rPr>
              <a:t>加盖应用单位公章</a:t>
            </a:r>
            <a:endParaRPr lang="zh-CN" altLang="zh-CN" sz="2000" dirty="0">
              <a:solidFill>
                <a:schemeClr val="tx1"/>
              </a:solidFill>
            </a:endParaRPr>
          </a:p>
        </p:txBody>
      </p:sp>
      <p:pic>
        <p:nvPicPr>
          <p:cNvPr id="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484784"/>
            <a:ext cx="3672408"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72CAB395-FFFB-481A-9B42-CC3D744E367B}"/>
              </a:ext>
            </a:extLst>
          </p:cNvPr>
          <p:cNvGrpSpPr/>
          <p:nvPr/>
        </p:nvGrpSpPr>
        <p:grpSpPr>
          <a:xfrm>
            <a:off x="179512" y="114320"/>
            <a:ext cx="1584176" cy="448194"/>
            <a:chOff x="1043608" y="624788"/>
            <a:chExt cx="1584176" cy="448194"/>
          </a:xfrm>
        </p:grpSpPr>
        <p:pic>
          <p:nvPicPr>
            <p:cNvPr id="6" name="Picture 5" descr="C:\Users\Administrator\Desktop\太平洋学会会徽.gif">
              <a:extLst>
                <a:ext uri="{FF2B5EF4-FFF2-40B4-BE49-F238E27FC236}">
                  <a16:creationId xmlns:a16="http://schemas.microsoft.com/office/drawing/2014/main" id="{71EE876A-7E14-485D-B586-A23C41049B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istrator\Desktop\会标.gif">
              <a:extLst>
                <a:ext uri="{FF2B5EF4-FFF2-40B4-BE49-F238E27FC236}">
                  <a16:creationId xmlns:a16="http://schemas.microsoft.com/office/drawing/2014/main" id="{6EAE1D77-39C5-45CE-BDCE-54F9152AF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xuehui.gif">
              <a:extLst>
                <a:ext uri="{FF2B5EF4-FFF2-40B4-BE49-F238E27FC236}">
                  <a16:creationId xmlns:a16="http://schemas.microsoft.com/office/drawing/2014/main" id="{92C5685D-50D9-4DB6-96B2-E3437229C4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971600" y="1340768"/>
            <a:ext cx="6840760" cy="2592288"/>
          </a:xfrm>
        </p:spPr>
        <p:txBody>
          <a:bodyPr>
            <a:normAutofit/>
          </a:bodyPr>
          <a:lstStyle/>
          <a:p>
            <a:pPr algn="l">
              <a:lnSpc>
                <a:spcPct val="150000"/>
              </a:lnSpc>
            </a:pPr>
            <a:r>
              <a:rPr lang="en-US" altLang="zh-CN" sz="2000" b="1" dirty="0">
                <a:solidFill>
                  <a:schemeClr val="tx1"/>
                </a:solidFill>
                <a:latin typeface="+mn-ea"/>
              </a:rPr>
              <a:t>2.</a:t>
            </a:r>
            <a:r>
              <a:rPr lang="zh-CN" altLang="en-US" sz="2000" b="1" dirty="0">
                <a:solidFill>
                  <a:schemeClr val="tx1"/>
                </a:solidFill>
                <a:latin typeface="+mn-ea"/>
              </a:rPr>
              <a:t>产品类应用证明</a:t>
            </a:r>
            <a:endParaRPr lang="en-US" altLang="zh-CN" sz="2000" b="1" dirty="0">
              <a:solidFill>
                <a:schemeClr val="tx1"/>
              </a:solidFill>
              <a:latin typeface="+mn-ea"/>
            </a:endParaRPr>
          </a:p>
        </p:txBody>
      </p:sp>
      <p:pic>
        <p:nvPicPr>
          <p:cNvPr id="5" name="Picture 4" descr="37、威海市宇王集团有限公司胶原蛋白及胶原肽产品列表"/>
          <p:cNvPicPr>
            <a:picLocks noChangeAspect="1" noChangeArrowheads="1"/>
          </p:cNvPicPr>
          <p:nvPr/>
        </p:nvPicPr>
        <p:blipFill>
          <a:blip r:embed="rId2">
            <a:extLst>
              <a:ext uri="{28A0092B-C50C-407E-A947-70E740481C1C}">
                <a14:useLocalDpi xmlns:a14="http://schemas.microsoft.com/office/drawing/2010/main" val="0"/>
              </a:ext>
            </a:extLst>
          </a:blip>
          <a:srcRect l="13104" t="15071" r="14322" b="19362"/>
          <a:stretch>
            <a:fillRect/>
          </a:stretch>
        </p:blipFill>
        <p:spPr bwMode="auto">
          <a:xfrm>
            <a:off x="3779912" y="1340768"/>
            <a:ext cx="472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a:extLst>
              <a:ext uri="{FF2B5EF4-FFF2-40B4-BE49-F238E27FC236}">
                <a16:creationId xmlns:a16="http://schemas.microsoft.com/office/drawing/2014/main" id="{327C66F7-29DC-4F08-AB1E-6C74C15A48E7}"/>
              </a:ext>
            </a:extLst>
          </p:cNvPr>
          <p:cNvGrpSpPr/>
          <p:nvPr/>
        </p:nvGrpSpPr>
        <p:grpSpPr>
          <a:xfrm>
            <a:off x="179512" y="114320"/>
            <a:ext cx="1584176" cy="448194"/>
            <a:chOff x="1043608" y="624788"/>
            <a:chExt cx="1584176" cy="448194"/>
          </a:xfrm>
        </p:grpSpPr>
        <p:pic>
          <p:nvPicPr>
            <p:cNvPr id="6" name="Picture 5" descr="C:\Users\Administrator\Desktop\太平洋学会会徽.gif">
              <a:extLst>
                <a:ext uri="{FF2B5EF4-FFF2-40B4-BE49-F238E27FC236}">
                  <a16:creationId xmlns:a16="http://schemas.microsoft.com/office/drawing/2014/main" id="{8A5121CC-759F-403C-840D-47F9DC0AB5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istrator\Desktop\会标.gif">
              <a:extLst>
                <a:ext uri="{FF2B5EF4-FFF2-40B4-BE49-F238E27FC236}">
                  <a16:creationId xmlns:a16="http://schemas.microsoft.com/office/drawing/2014/main" id="{971CA6CA-FF52-4A4E-8C26-D509E3AC24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xuehui.gif">
              <a:extLst>
                <a:ext uri="{FF2B5EF4-FFF2-40B4-BE49-F238E27FC236}">
                  <a16:creationId xmlns:a16="http://schemas.microsoft.com/office/drawing/2014/main" id="{315618EE-9530-44A8-AE6D-BBA17D9D64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31640" y="1484784"/>
            <a:ext cx="6840760" cy="2592288"/>
          </a:xfrm>
        </p:spPr>
        <p:txBody>
          <a:bodyPr>
            <a:normAutofit/>
          </a:bodyPr>
          <a:lstStyle/>
          <a:p>
            <a:pPr algn="l">
              <a:lnSpc>
                <a:spcPct val="150000"/>
              </a:lnSpc>
            </a:pPr>
            <a:r>
              <a:rPr lang="en-US" altLang="zh-CN" sz="2000" b="1" dirty="0">
                <a:solidFill>
                  <a:schemeClr val="tx1"/>
                </a:solidFill>
                <a:latin typeface="+mn-ea"/>
              </a:rPr>
              <a:t>3.</a:t>
            </a:r>
            <a:r>
              <a:rPr lang="zh-CN" altLang="en-US" sz="2000" b="1" dirty="0">
                <a:solidFill>
                  <a:schemeClr val="tx1"/>
                </a:solidFill>
                <a:latin typeface="+mn-ea"/>
              </a:rPr>
              <a:t>媒体应用证明</a:t>
            </a:r>
            <a:endParaRPr lang="en-US" altLang="zh-CN" sz="2000" b="1" dirty="0">
              <a:solidFill>
                <a:schemeClr val="tx1"/>
              </a:solidFill>
              <a:latin typeface="+mn-ea"/>
            </a:endParaRPr>
          </a:p>
          <a:p>
            <a:pPr algn="l">
              <a:lnSpc>
                <a:spcPct val="150000"/>
              </a:lnSpc>
            </a:pPr>
            <a:r>
              <a:rPr lang="zh-CN" altLang="en-US" sz="2000" b="1" dirty="0">
                <a:solidFill>
                  <a:schemeClr val="tx1"/>
                </a:solidFill>
              </a:rPr>
              <a:t>电视、报刊、杂志、网络媒体等</a:t>
            </a:r>
            <a:endParaRPr lang="en-US" altLang="zh-CN" sz="2000" b="1" dirty="0">
              <a:solidFill>
                <a:schemeClr val="tx1"/>
              </a:solidFill>
            </a:endParaRP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l="12122" r="13132"/>
          <a:stretch>
            <a:fillRect/>
          </a:stretch>
        </p:blipFill>
        <p:spPr bwMode="auto">
          <a:xfrm>
            <a:off x="3059832" y="3212976"/>
            <a:ext cx="2819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a:extLst>
              <a:ext uri="{FF2B5EF4-FFF2-40B4-BE49-F238E27FC236}">
                <a16:creationId xmlns:a16="http://schemas.microsoft.com/office/drawing/2014/main" id="{B522046A-A392-4D1F-9343-B52447436700}"/>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7E3D13E0-4D7E-4352-BDDC-02698A4021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istrator\Desktop\会标.gif">
              <a:extLst>
                <a:ext uri="{FF2B5EF4-FFF2-40B4-BE49-F238E27FC236}">
                  <a16:creationId xmlns:a16="http://schemas.microsoft.com/office/drawing/2014/main" id="{499B6C6F-DB01-4FEE-AD51-1687E596BE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xuehui.gif">
              <a:extLst>
                <a:ext uri="{FF2B5EF4-FFF2-40B4-BE49-F238E27FC236}">
                  <a16:creationId xmlns:a16="http://schemas.microsoft.com/office/drawing/2014/main" id="{BCD41E6F-9A88-4268-BA5D-1FF03C0050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rot="10800000" flipV="1">
            <a:off x="1440768" y="741661"/>
            <a:ext cx="6947656" cy="720080"/>
          </a:xfrm>
        </p:spPr>
        <p:txBody>
          <a:bodyPr>
            <a:normAutofit fontScale="90000"/>
          </a:bodyPr>
          <a:lstStyle/>
          <a:p>
            <a:pPr algn="l">
              <a:lnSpc>
                <a:spcPct val="150000"/>
              </a:lnSpc>
            </a:pPr>
            <a:r>
              <a:rPr lang="zh-CN" altLang="en-US" b="1" dirty="0"/>
              <a:t>（三）知识产权证明</a:t>
            </a:r>
            <a:endParaRPr lang="en-US" altLang="zh-CN" b="1" dirty="0">
              <a:solidFill>
                <a:schemeClr val="tx1"/>
              </a:solidFill>
            </a:endParaRPr>
          </a:p>
        </p:txBody>
      </p:sp>
      <p:sp>
        <p:nvSpPr>
          <p:cNvPr id="3" name="副标题 2"/>
          <p:cNvSpPr>
            <a:spLocks noGrp="1"/>
          </p:cNvSpPr>
          <p:nvPr>
            <p:ph type="subTitle" idx="1"/>
          </p:nvPr>
        </p:nvSpPr>
        <p:spPr>
          <a:xfrm>
            <a:off x="992860" y="1514696"/>
            <a:ext cx="6840760" cy="2592288"/>
          </a:xfrm>
        </p:spPr>
        <p:txBody>
          <a:bodyPr>
            <a:normAutofit/>
          </a:bodyPr>
          <a:lstStyle/>
          <a:p>
            <a:pPr algn="l">
              <a:lnSpc>
                <a:spcPct val="150000"/>
              </a:lnSpc>
            </a:pPr>
            <a:r>
              <a:rPr lang="zh-CN" altLang="en-US" sz="2000" b="1" dirty="0">
                <a:solidFill>
                  <a:schemeClr val="tx1"/>
                </a:solidFill>
              </a:rPr>
              <a:t>专利类</a:t>
            </a:r>
            <a:endParaRPr lang="en-US" altLang="zh-CN" sz="2000" b="1" dirty="0">
              <a:solidFill>
                <a:schemeClr val="tx1"/>
              </a:solidFill>
            </a:endParaRPr>
          </a:p>
          <a:p>
            <a:pPr algn="l"/>
            <a:r>
              <a:rPr lang="zh-CN" altLang="en-US" sz="2000" dirty="0">
                <a:solidFill>
                  <a:schemeClr val="tx1"/>
                </a:solidFill>
              </a:rPr>
              <a:t>包括发明专利、实用新型专利、外观设计专利、软件著作权</a:t>
            </a:r>
            <a:endParaRPr lang="zh-CN" altLang="zh-CN" sz="2000" dirty="0">
              <a:solidFill>
                <a:schemeClr val="tx1"/>
              </a:solidFill>
            </a:endParaRPr>
          </a:p>
          <a:p>
            <a:endParaRPr lang="zh-CN" altLang="zh-CN"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509" y="2852780"/>
            <a:ext cx="1802980" cy="26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Documents and Settings\Administrator\Application Data\Tencent\Users\250560161\QQ\WinTemp\RichOle\DR3V~X`2KVLRVV2{OXIU9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5" y="2856770"/>
            <a:ext cx="1837526" cy="26884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ocuments and Settings\Administrator\Application Data\Tencent\Users\250560161\QQ\WinTemp\RichOle\$)N~I4O2M{R`)00S0Q~X[F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153" y="2869346"/>
            <a:ext cx="1851061" cy="26924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FFB723CA-2CE8-4A78-AB1B-F497B5B274F5}"/>
              </a:ext>
            </a:extLst>
          </p:cNvPr>
          <p:cNvGrpSpPr/>
          <p:nvPr/>
        </p:nvGrpSpPr>
        <p:grpSpPr>
          <a:xfrm>
            <a:off x="179512" y="114320"/>
            <a:ext cx="1584176" cy="448194"/>
            <a:chOff x="1043608" y="624788"/>
            <a:chExt cx="1584176" cy="448194"/>
          </a:xfrm>
        </p:grpSpPr>
        <p:pic>
          <p:nvPicPr>
            <p:cNvPr id="8" name="Picture 5" descr="C:\Users\Administrator\Desktop\太平洋学会会徽.gif">
              <a:extLst>
                <a:ext uri="{FF2B5EF4-FFF2-40B4-BE49-F238E27FC236}">
                  <a16:creationId xmlns:a16="http://schemas.microsoft.com/office/drawing/2014/main" id="{52DD7D42-E24E-408A-AE9F-7A50B717D4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istrator\Desktop\会标.gif">
              <a:extLst>
                <a:ext uri="{FF2B5EF4-FFF2-40B4-BE49-F238E27FC236}">
                  <a16:creationId xmlns:a16="http://schemas.microsoft.com/office/drawing/2014/main" id="{A5112AAA-9C0C-4352-BCE1-57537CC8AC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xuehui.gif">
              <a:extLst>
                <a:ext uri="{FF2B5EF4-FFF2-40B4-BE49-F238E27FC236}">
                  <a16:creationId xmlns:a16="http://schemas.microsoft.com/office/drawing/2014/main" id="{C08A72C5-D633-4228-9BC8-CF32A3C068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F:\扫描1IMG_20160429_142734.jpg">
            <a:extLst>
              <a:ext uri="{FF2B5EF4-FFF2-40B4-BE49-F238E27FC236}">
                <a16:creationId xmlns:a16="http://schemas.microsoft.com/office/drawing/2014/main" id="{DAF92E51-355A-4B9A-A35E-B9DBFFF89949}"/>
              </a:ext>
            </a:extLst>
          </p:cNvPr>
          <p:cNvPicPr>
            <a:picLocks noChangeAspect="1" noChangeArrowheads="1"/>
          </p:cNvPicPr>
          <p:nvPr/>
        </p:nvPicPr>
        <p:blipFill>
          <a:blip r:embed="rId8" cstate="print"/>
          <a:srcRect/>
          <a:stretch>
            <a:fillRect/>
          </a:stretch>
        </p:blipFill>
        <p:spPr bwMode="auto">
          <a:xfrm>
            <a:off x="6674847" y="2884089"/>
            <a:ext cx="1995834" cy="266114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rot="10800000" flipV="1">
            <a:off x="1620788" y="908720"/>
            <a:ext cx="5902424" cy="720080"/>
          </a:xfrm>
        </p:spPr>
        <p:txBody>
          <a:bodyPr>
            <a:normAutofit fontScale="90000"/>
          </a:bodyPr>
          <a:lstStyle/>
          <a:p>
            <a:pPr algn="l">
              <a:lnSpc>
                <a:spcPct val="150000"/>
              </a:lnSpc>
            </a:pPr>
            <a:r>
              <a:rPr lang="zh-CN" altLang="en-US" dirty="0"/>
              <a:t>（四）</a:t>
            </a:r>
            <a:r>
              <a:rPr lang="zh-CN" altLang="en-US" b="1" dirty="0"/>
              <a:t> 文章、著作</a:t>
            </a:r>
            <a:endParaRPr lang="en-US" altLang="zh-CN" b="1" dirty="0">
              <a:solidFill>
                <a:schemeClr val="tx1"/>
              </a:solidFill>
            </a:endParaRPr>
          </a:p>
        </p:txBody>
      </p:sp>
      <p:sp>
        <p:nvSpPr>
          <p:cNvPr id="3" name="副标题 2"/>
          <p:cNvSpPr>
            <a:spLocks noGrp="1"/>
          </p:cNvSpPr>
          <p:nvPr>
            <p:ph type="subTitle" idx="1"/>
          </p:nvPr>
        </p:nvSpPr>
        <p:spPr>
          <a:xfrm>
            <a:off x="1763688" y="1700808"/>
            <a:ext cx="6840760" cy="2592288"/>
          </a:xfrm>
        </p:spPr>
        <p:txBody>
          <a:bodyPr>
            <a:normAutofit/>
          </a:bodyPr>
          <a:lstStyle/>
          <a:p>
            <a:pPr algn="l">
              <a:lnSpc>
                <a:spcPct val="150000"/>
              </a:lnSpc>
            </a:pPr>
            <a:r>
              <a:rPr lang="en-US" altLang="zh-CN" sz="2000" b="1" dirty="0">
                <a:solidFill>
                  <a:schemeClr val="tx1"/>
                </a:solidFill>
              </a:rPr>
              <a:t>1.</a:t>
            </a:r>
            <a:r>
              <a:rPr lang="zh-CN" altLang="en-US" sz="2000" b="1" dirty="0">
                <a:solidFill>
                  <a:schemeClr val="tx1"/>
                </a:solidFill>
              </a:rPr>
              <a:t>文章 </a:t>
            </a:r>
            <a:endParaRPr lang="en-US" altLang="zh-CN" sz="2000" b="1" dirty="0">
              <a:solidFill>
                <a:schemeClr val="tx1"/>
              </a:solidFill>
            </a:endParaRPr>
          </a:p>
          <a:p>
            <a:pPr algn="l"/>
            <a:r>
              <a:rPr lang="en-US" altLang="zh-CN" sz="2000" dirty="0">
                <a:solidFill>
                  <a:schemeClr val="tx1"/>
                </a:solidFill>
              </a:rPr>
              <a:t>SCI</a:t>
            </a:r>
            <a:r>
              <a:rPr lang="zh-CN" altLang="en-US" sz="2000" dirty="0">
                <a:solidFill>
                  <a:schemeClr val="tx1"/>
                </a:solidFill>
              </a:rPr>
              <a:t>（索引号，影响因子）</a:t>
            </a:r>
            <a:endParaRPr lang="en-US" altLang="zh-CN" sz="2000" dirty="0">
              <a:solidFill>
                <a:schemeClr val="tx1"/>
              </a:solidFill>
            </a:endParaRPr>
          </a:p>
          <a:p>
            <a:pPr algn="l"/>
            <a:r>
              <a:rPr lang="en-US" altLang="zh-CN" sz="2000" dirty="0">
                <a:solidFill>
                  <a:schemeClr val="tx1"/>
                </a:solidFill>
              </a:rPr>
              <a:t>EI</a:t>
            </a:r>
            <a:r>
              <a:rPr lang="zh-CN" altLang="en-US" sz="2000" dirty="0">
                <a:solidFill>
                  <a:schemeClr val="tx1"/>
                </a:solidFill>
              </a:rPr>
              <a:t>（索引号）</a:t>
            </a:r>
            <a:endParaRPr lang="en-US" altLang="zh-CN" sz="2000" dirty="0">
              <a:solidFill>
                <a:schemeClr val="tx1"/>
              </a:solidFill>
            </a:endParaRPr>
          </a:p>
          <a:p>
            <a:pPr algn="l"/>
            <a:r>
              <a:rPr lang="zh-CN" altLang="en-US" sz="2000" dirty="0">
                <a:solidFill>
                  <a:schemeClr val="tx1"/>
                </a:solidFill>
              </a:rPr>
              <a:t>中文核心（</a:t>
            </a:r>
            <a:r>
              <a:rPr lang="zh-CN" altLang="en-US" sz="2000" dirty="0"/>
              <a:t>收</a:t>
            </a:r>
            <a:r>
              <a:rPr lang="zh-CN" altLang="en-US" sz="2000" dirty="0">
                <a:solidFill>
                  <a:schemeClr val="tx1"/>
                </a:solidFill>
              </a:rPr>
              <a:t>录刊物封面及文章所在目录页）</a:t>
            </a:r>
            <a:endParaRPr lang="en-US" altLang="zh-CN" sz="2000" dirty="0">
              <a:solidFill>
                <a:schemeClr val="tx1"/>
              </a:solidFill>
            </a:endParaRPr>
          </a:p>
          <a:p>
            <a:pPr algn="l"/>
            <a:r>
              <a:rPr lang="zh-CN" altLang="en-US" sz="2000" dirty="0">
                <a:solidFill>
                  <a:schemeClr val="tx1"/>
                </a:solidFill>
              </a:rPr>
              <a:t>一般（收录刊物封面及文章所在目录页）</a:t>
            </a:r>
            <a:endParaRPr lang="en-US" altLang="zh-CN" sz="2000" dirty="0">
              <a:solidFill>
                <a:schemeClr val="tx1"/>
              </a:solidFill>
            </a:endParaRPr>
          </a:p>
          <a:p>
            <a:pPr algn="l"/>
            <a:endParaRPr lang="zh-CN" altLang="zh-CN" sz="2000" dirty="0">
              <a:solidFill>
                <a:schemeClr val="tx1"/>
              </a:solidFill>
            </a:endParaRPr>
          </a:p>
        </p:txBody>
      </p:sp>
      <p:grpSp>
        <p:nvGrpSpPr>
          <p:cNvPr id="4" name="组合 3">
            <a:extLst>
              <a:ext uri="{FF2B5EF4-FFF2-40B4-BE49-F238E27FC236}">
                <a16:creationId xmlns:a16="http://schemas.microsoft.com/office/drawing/2014/main" id="{8A675A5E-0C55-4974-98F8-682EC812B694}"/>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2FC59D69-4D44-497E-A63D-8F62BD89D1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32A5E3CD-4ACA-4C52-8B68-CBCB40D0B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F04B8D13-6E5D-4221-BDD8-C0D62BBCB8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F:\扫描1IMG_20160429_142832.jpg">
            <a:extLst>
              <a:ext uri="{FF2B5EF4-FFF2-40B4-BE49-F238E27FC236}">
                <a16:creationId xmlns:a16="http://schemas.microsoft.com/office/drawing/2014/main" id="{B59A28B0-F574-4BF6-83F9-58AA6FF6EA73}"/>
              </a:ext>
            </a:extLst>
          </p:cNvPr>
          <p:cNvPicPr>
            <a:picLocks noChangeAspect="1" noChangeArrowheads="1"/>
          </p:cNvPicPr>
          <p:nvPr/>
        </p:nvPicPr>
        <p:blipFill>
          <a:blip r:embed="rId5" cstate="print"/>
          <a:srcRect/>
          <a:stretch>
            <a:fillRect/>
          </a:stretch>
        </p:blipFill>
        <p:spPr bwMode="auto">
          <a:xfrm>
            <a:off x="2423100" y="3861048"/>
            <a:ext cx="1622825" cy="2318321"/>
          </a:xfrm>
          <a:prstGeom prst="rect">
            <a:avLst/>
          </a:prstGeom>
          <a:noFill/>
        </p:spPr>
      </p:pic>
      <p:pic>
        <p:nvPicPr>
          <p:cNvPr id="9" name="Picture 3" descr="F:\扫描1IMG_20160429_142844.jpg">
            <a:extLst>
              <a:ext uri="{FF2B5EF4-FFF2-40B4-BE49-F238E27FC236}">
                <a16:creationId xmlns:a16="http://schemas.microsoft.com/office/drawing/2014/main" id="{E91524DC-48BC-4669-AED6-E3D14F25133C}"/>
              </a:ext>
            </a:extLst>
          </p:cNvPr>
          <p:cNvPicPr>
            <a:picLocks noChangeAspect="1" noChangeArrowheads="1"/>
          </p:cNvPicPr>
          <p:nvPr/>
        </p:nvPicPr>
        <p:blipFill>
          <a:blip r:embed="rId6" cstate="print"/>
          <a:srcRect/>
          <a:stretch>
            <a:fillRect/>
          </a:stretch>
        </p:blipFill>
        <p:spPr bwMode="auto">
          <a:xfrm>
            <a:off x="4572000" y="3861048"/>
            <a:ext cx="1584176" cy="231832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7503" y="5373216"/>
            <a:ext cx="7772400" cy="626914"/>
          </a:xfrm>
        </p:spPr>
        <p:txBody>
          <a:bodyPr>
            <a:normAutofit/>
          </a:bodyPr>
          <a:lstStyle/>
          <a:p>
            <a:pPr algn="ctr"/>
            <a:r>
              <a:rPr lang="zh-CN" altLang="en-US" sz="3600" b="1" dirty="0">
                <a:solidFill>
                  <a:schemeClr val="tx1"/>
                </a:solidFill>
                <a:effectLst/>
                <a:latin typeface="+mj-ea"/>
              </a:rPr>
              <a:t>可整理出文章列表明细</a:t>
            </a:r>
          </a:p>
        </p:txBody>
      </p:sp>
      <p:pic>
        <p:nvPicPr>
          <p:cNvPr id="7170" name="Picture 2" descr="F:\扫描1IMG_20160429_142806.jpg"/>
          <p:cNvPicPr>
            <a:picLocks noChangeAspect="1" noChangeArrowheads="1"/>
          </p:cNvPicPr>
          <p:nvPr/>
        </p:nvPicPr>
        <p:blipFill>
          <a:blip r:embed="rId2" cstate="print"/>
          <a:srcRect/>
          <a:stretch>
            <a:fillRect/>
          </a:stretch>
        </p:blipFill>
        <p:spPr bwMode="auto">
          <a:xfrm>
            <a:off x="1179849" y="938096"/>
            <a:ext cx="3143272" cy="4429156"/>
          </a:xfrm>
          <a:prstGeom prst="rect">
            <a:avLst/>
          </a:prstGeom>
          <a:noFill/>
        </p:spPr>
      </p:pic>
      <p:pic>
        <p:nvPicPr>
          <p:cNvPr id="7171" name="Picture 3" descr="F:\扫描1IMG_20160429_142815.jpg"/>
          <p:cNvPicPr>
            <a:picLocks noChangeAspect="1" noChangeArrowheads="1"/>
          </p:cNvPicPr>
          <p:nvPr/>
        </p:nvPicPr>
        <p:blipFill>
          <a:blip r:embed="rId3" cstate="print"/>
          <a:srcRect/>
          <a:stretch>
            <a:fillRect/>
          </a:stretch>
        </p:blipFill>
        <p:spPr bwMode="auto">
          <a:xfrm>
            <a:off x="4539458" y="938096"/>
            <a:ext cx="3286148" cy="4500594"/>
          </a:xfrm>
          <a:prstGeom prst="rect">
            <a:avLst/>
          </a:prstGeom>
          <a:noFill/>
        </p:spPr>
      </p:pic>
      <p:grpSp>
        <p:nvGrpSpPr>
          <p:cNvPr id="10" name="组合 9">
            <a:extLst>
              <a:ext uri="{FF2B5EF4-FFF2-40B4-BE49-F238E27FC236}">
                <a16:creationId xmlns:a16="http://schemas.microsoft.com/office/drawing/2014/main" id="{52B6F31F-F5DA-4FC8-ADEB-69D446DB2337}"/>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5718609B-8D77-4FD9-A7E7-502485E5A4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2DE2BDA6-66CB-4F0A-852C-4415471994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1B1BE948-5150-4FA0-B5C7-AD88CDBE22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p:txBody>
          <a:bodyPr/>
          <a:lstStyle/>
          <a:p>
            <a:pPr marL="0" lvl="0" indent="0">
              <a:buNone/>
            </a:pPr>
            <a:endParaRPr lang="zh-CN" altLang="zh-CN" dirty="0"/>
          </a:p>
          <a:p>
            <a:pPr marL="0" indent="0">
              <a:buNone/>
            </a:pPr>
            <a:endParaRPr lang="zh-CN" altLang="en-US"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325" y="2060848"/>
            <a:ext cx="2982918" cy="4221088"/>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060848"/>
            <a:ext cx="2982919" cy="4221088"/>
          </a:xfrm>
          <a:prstGeom prst="rect">
            <a:avLst/>
          </a:prstGeom>
        </p:spPr>
      </p:pic>
      <p:grpSp>
        <p:nvGrpSpPr>
          <p:cNvPr id="11" name="组合 10">
            <a:extLst>
              <a:ext uri="{FF2B5EF4-FFF2-40B4-BE49-F238E27FC236}">
                <a16:creationId xmlns:a16="http://schemas.microsoft.com/office/drawing/2014/main" id="{8E3BCA73-C347-4999-AFC8-90F42A4B93C4}"/>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F4F18D5D-BCBB-4530-A396-1ABD7C5AEB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FA70ACA5-E7AA-407D-A9B4-15E39932A4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Administrator\Desktop\xuehui.gif">
              <a:extLst>
                <a:ext uri="{FF2B5EF4-FFF2-40B4-BE49-F238E27FC236}">
                  <a16:creationId xmlns:a16="http://schemas.microsoft.com/office/drawing/2014/main" id="{B57DADDD-1437-44FF-AF5C-0C8384628F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45315" y="1628800"/>
            <a:ext cx="6840760" cy="2592288"/>
          </a:xfrm>
        </p:spPr>
        <p:txBody>
          <a:bodyPr>
            <a:normAutofit/>
          </a:bodyPr>
          <a:lstStyle/>
          <a:p>
            <a:pPr algn="l">
              <a:lnSpc>
                <a:spcPct val="150000"/>
              </a:lnSpc>
            </a:pPr>
            <a:r>
              <a:rPr lang="en-US" altLang="zh-CN" sz="2000" b="1" dirty="0">
                <a:solidFill>
                  <a:schemeClr val="tx1"/>
                </a:solidFill>
                <a:latin typeface="+mn-ea"/>
              </a:rPr>
              <a:t>2.</a:t>
            </a:r>
            <a:r>
              <a:rPr lang="zh-CN" altLang="en-US" sz="2000" b="1" dirty="0">
                <a:solidFill>
                  <a:schemeClr val="tx1"/>
                </a:solidFill>
                <a:latin typeface="+mn-ea"/>
              </a:rPr>
              <a:t>著作（教材）</a:t>
            </a:r>
            <a:endParaRPr lang="en-US" altLang="zh-CN" sz="2000" b="1" dirty="0">
              <a:solidFill>
                <a:schemeClr val="tx1"/>
              </a:solidFill>
              <a:latin typeface="+mn-ea"/>
            </a:endParaRPr>
          </a:p>
          <a:p>
            <a:pPr algn="l">
              <a:lnSpc>
                <a:spcPct val="150000"/>
              </a:lnSpc>
            </a:pPr>
            <a:r>
              <a:rPr lang="zh-CN" altLang="en-US" sz="2000" b="1" dirty="0">
                <a:solidFill>
                  <a:schemeClr val="tx1"/>
                </a:solidFill>
              </a:rPr>
              <a:t>出版号，刊物封面</a:t>
            </a:r>
            <a:endParaRPr lang="en-US" altLang="zh-CN" sz="2000" b="1" dirty="0">
              <a:solidFill>
                <a:schemeClr val="tx1"/>
              </a:solidFill>
            </a:endParaRPr>
          </a:p>
        </p:txBody>
      </p:sp>
      <p:pic>
        <p:nvPicPr>
          <p:cNvPr id="5" name="Picture 6" descr="海洋药物导论"/>
          <p:cNvPicPr>
            <a:picLocks noChangeAspect="1" noChangeArrowheads="1"/>
          </p:cNvPicPr>
          <p:nvPr/>
        </p:nvPicPr>
        <p:blipFill>
          <a:blip r:embed="rId2">
            <a:extLst>
              <a:ext uri="{28A0092B-C50C-407E-A947-70E740481C1C}">
                <a14:useLocalDpi xmlns:a14="http://schemas.microsoft.com/office/drawing/2010/main" val="0"/>
              </a:ext>
            </a:extLst>
          </a:blip>
          <a:srcRect t="1143" b="941"/>
          <a:stretch>
            <a:fillRect/>
          </a:stretch>
        </p:blipFill>
        <p:spPr bwMode="auto">
          <a:xfrm>
            <a:off x="4211960" y="1700808"/>
            <a:ext cx="2880320" cy="39044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86B5D102-2BBA-4028-BFD0-C61A6773B2EB}"/>
              </a:ext>
            </a:extLst>
          </p:cNvPr>
          <p:cNvGrpSpPr/>
          <p:nvPr/>
        </p:nvGrpSpPr>
        <p:grpSpPr>
          <a:xfrm>
            <a:off x="179512" y="114320"/>
            <a:ext cx="1584176" cy="448194"/>
            <a:chOff x="1043608" y="624788"/>
            <a:chExt cx="1584176" cy="448194"/>
          </a:xfrm>
        </p:grpSpPr>
        <p:pic>
          <p:nvPicPr>
            <p:cNvPr id="6" name="Picture 5" descr="C:\Users\Administrator\Desktop\太平洋学会会徽.gif">
              <a:extLst>
                <a:ext uri="{FF2B5EF4-FFF2-40B4-BE49-F238E27FC236}">
                  <a16:creationId xmlns:a16="http://schemas.microsoft.com/office/drawing/2014/main" id="{B2303CD8-A9CE-46B3-8149-4F5FC9525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istrator\Desktop\会标.gif">
              <a:extLst>
                <a:ext uri="{FF2B5EF4-FFF2-40B4-BE49-F238E27FC236}">
                  <a16:creationId xmlns:a16="http://schemas.microsoft.com/office/drawing/2014/main" id="{7921C645-3AE1-47D6-8198-64F64F2667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xuehui.gif">
              <a:extLst>
                <a:ext uri="{FF2B5EF4-FFF2-40B4-BE49-F238E27FC236}">
                  <a16:creationId xmlns:a16="http://schemas.microsoft.com/office/drawing/2014/main" id="{C7DA4FD7-3FA3-4900-B751-9A1B955C9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691680" y="908720"/>
            <a:ext cx="6840760" cy="2592288"/>
          </a:xfrm>
        </p:spPr>
        <p:txBody>
          <a:bodyPr>
            <a:normAutofit/>
          </a:bodyPr>
          <a:lstStyle/>
          <a:p>
            <a:pPr algn="l">
              <a:lnSpc>
                <a:spcPct val="150000"/>
              </a:lnSpc>
            </a:pPr>
            <a:r>
              <a:rPr lang="en-US" altLang="zh-CN" sz="2000" b="1" dirty="0">
                <a:solidFill>
                  <a:schemeClr val="tx1"/>
                </a:solidFill>
                <a:latin typeface="+mn-ea"/>
              </a:rPr>
              <a:t>3.</a:t>
            </a:r>
            <a:r>
              <a:rPr lang="zh-CN" altLang="en-US" sz="2000" b="1" dirty="0">
                <a:solidFill>
                  <a:schemeClr val="tx1"/>
                </a:solidFill>
                <a:latin typeface="+mn-ea"/>
              </a:rPr>
              <a:t>其他</a:t>
            </a:r>
            <a:endParaRPr lang="en-US" altLang="zh-CN" sz="2000" b="1" dirty="0">
              <a:solidFill>
                <a:schemeClr val="tx1"/>
              </a:solidFill>
              <a:latin typeface="+mn-ea"/>
            </a:endParaRPr>
          </a:p>
          <a:p>
            <a:pPr algn="l">
              <a:lnSpc>
                <a:spcPct val="150000"/>
              </a:lnSpc>
            </a:pPr>
            <a:r>
              <a:rPr lang="zh-CN" altLang="en-US" sz="2000" b="1" dirty="0">
                <a:solidFill>
                  <a:schemeClr val="tx1"/>
                </a:solidFill>
              </a:rPr>
              <a:t>除上述两种外的其他证明材料，如技术转让合同</a:t>
            </a:r>
            <a:endParaRPr lang="zh-CN" altLang="zh-CN" sz="2000" dirty="0"/>
          </a:p>
        </p:txBody>
      </p:sp>
      <p:pic>
        <p:nvPicPr>
          <p:cNvPr id="9" name="Picture 19"/>
          <p:cNvPicPr>
            <a:picLocks noChangeAspect="1" noChangeArrowheads="1"/>
          </p:cNvPicPr>
          <p:nvPr/>
        </p:nvPicPr>
        <p:blipFill>
          <a:blip r:embed="rId2">
            <a:lum bright="-42000" contrast="72000"/>
            <a:extLst>
              <a:ext uri="{28A0092B-C50C-407E-A947-70E740481C1C}">
                <a14:useLocalDpi xmlns:a14="http://schemas.microsoft.com/office/drawing/2010/main" val="0"/>
              </a:ext>
            </a:extLst>
          </a:blip>
          <a:srcRect l="11739" t="8318" r="10152" b="23970"/>
          <a:stretch>
            <a:fillRect/>
          </a:stretch>
        </p:blipFill>
        <p:spPr bwMode="auto">
          <a:xfrm>
            <a:off x="2051720" y="2060848"/>
            <a:ext cx="4771802" cy="4179259"/>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D66E9EB1-3725-46C9-9192-9150630DDBFF}"/>
              </a:ext>
            </a:extLst>
          </p:cNvPr>
          <p:cNvGrpSpPr/>
          <p:nvPr/>
        </p:nvGrpSpPr>
        <p:grpSpPr>
          <a:xfrm>
            <a:off x="179512" y="114320"/>
            <a:ext cx="1584176" cy="448194"/>
            <a:chOff x="1043608" y="624788"/>
            <a:chExt cx="1584176" cy="448194"/>
          </a:xfrm>
        </p:grpSpPr>
        <p:pic>
          <p:nvPicPr>
            <p:cNvPr id="5" name="Picture 5" descr="C:\Users\Administrator\Desktop\太平洋学会会徽.gif">
              <a:extLst>
                <a:ext uri="{FF2B5EF4-FFF2-40B4-BE49-F238E27FC236}">
                  <a16:creationId xmlns:a16="http://schemas.microsoft.com/office/drawing/2014/main" id="{BFD9F89E-2E52-4C7F-97D4-7C307D396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istrator\Desktop\会标.gif">
              <a:extLst>
                <a:ext uri="{FF2B5EF4-FFF2-40B4-BE49-F238E27FC236}">
                  <a16:creationId xmlns:a16="http://schemas.microsoft.com/office/drawing/2014/main" id="{E8FC7DB4-779E-499F-AF53-A2BDF8CB85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xuehui.gif">
              <a:extLst>
                <a:ext uri="{FF2B5EF4-FFF2-40B4-BE49-F238E27FC236}">
                  <a16:creationId xmlns:a16="http://schemas.microsoft.com/office/drawing/2014/main" id="{575D5888-3D3D-423B-AC42-DD00756285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316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4358" y="396904"/>
            <a:ext cx="7772400" cy="1362456"/>
          </a:xfrm>
        </p:spPr>
        <p:txBody>
          <a:bodyPr>
            <a:normAutofit/>
          </a:bodyPr>
          <a:lstStyle/>
          <a:p>
            <a:pPr algn="ctr"/>
            <a:r>
              <a:rPr lang="zh-CN" altLang="en-US" sz="3600" b="1" dirty="0">
                <a:solidFill>
                  <a:schemeClr val="tx1"/>
                </a:solidFill>
                <a:latin typeface="+mj-ea"/>
              </a:rPr>
              <a:t>其他证明材料</a:t>
            </a:r>
          </a:p>
        </p:txBody>
      </p:sp>
      <p:pic>
        <p:nvPicPr>
          <p:cNvPr id="9218" name="Picture 2" descr="F:\扫描1IMG_20160429_143001.jpg"/>
          <p:cNvPicPr>
            <a:picLocks noChangeAspect="1" noChangeArrowheads="1"/>
          </p:cNvPicPr>
          <p:nvPr/>
        </p:nvPicPr>
        <p:blipFill>
          <a:blip r:embed="rId2" cstate="print"/>
          <a:srcRect/>
          <a:stretch>
            <a:fillRect/>
          </a:stretch>
        </p:blipFill>
        <p:spPr bwMode="auto">
          <a:xfrm>
            <a:off x="1000100" y="2143116"/>
            <a:ext cx="2928958" cy="4143404"/>
          </a:xfrm>
          <a:prstGeom prst="rect">
            <a:avLst/>
          </a:prstGeom>
          <a:noFill/>
        </p:spPr>
      </p:pic>
      <p:pic>
        <p:nvPicPr>
          <p:cNvPr id="9219" name="Picture 3" descr="F:\扫描1IMG_20160429_143006.jpg"/>
          <p:cNvPicPr>
            <a:picLocks noChangeAspect="1" noChangeArrowheads="1"/>
          </p:cNvPicPr>
          <p:nvPr/>
        </p:nvPicPr>
        <p:blipFill>
          <a:blip r:embed="rId3" cstate="print"/>
          <a:srcRect/>
          <a:stretch>
            <a:fillRect/>
          </a:stretch>
        </p:blipFill>
        <p:spPr bwMode="auto">
          <a:xfrm>
            <a:off x="4357686" y="2143116"/>
            <a:ext cx="3429006" cy="4214842"/>
          </a:xfrm>
          <a:prstGeom prst="rect">
            <a:avLst/>
          </a:prstGeom>
          <a:noFill/>
        </p:spPr>
      </p:pic>
      <p:grpSp>
        <p:nvGrpSpPr>
          <p:cNvPr id="10" name="组合 9">
            <a:extLst>
              <a:ext uri="{FF2B5EF4-FFF2-40B4-BE49-F238E27FC236}">
                <a16:creationId xmlns:a16="http://schemas.microsoft.com/office/drawing/2014/main" id="{9F940226-270F-4A0D-AB17-CAD46FF1266A}"/>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4D5D2BD4-1207-48FE-96EC-C36FFC108B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22DD9035-839D-46AA-8EDF-26D5B3606F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07B2E108-918F-44EC-B897-746FC687DC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扫描1IMG_20160429_143019.jpg"/>
          <p:cNvPicPr>
            <a:picLocks noChangeAspect="1" noChangeArrowheads="1"/>
          </p:cNvPicPr>
          <p:nvPr/>
        </p:nvPicPr>
        <p:blipFill>
          <a:blip r:embed="rId2" cstate="print"/>
          <a:srcRect/>
          <a:stretch>
            <a:fillRect/>
          </a:stretch>
        </p:blipFill>
        <p:spPr bwMode="auto">
          <a:xfrm>
            <a:off x="857224" y="2143116"/>
            <a:ext cx="3071816" cy="4357718"/>
          </a:xfrm>
          <a:prstGeom prst="rect">
            <a:avLst/>
          </a:prstGeom>
          <a:noFill/>
        </p:spPr>
      </p:pic>
      <p:pic>
        <p:nvPicPr>
          <p:cNvPr id="10243" name="Picture 3" descr="F:\扫描1IMG_20160429_143025.jpg"/>
          <p:cNvPicPr>
            <a:picLocks noChangeAspect="1" noChangeArrowheads="1"/>
          </p:cNvPicPr>
          <p:nvPr/>
        </p:nvPicPr>
        <p:blipFill>
          <a:blip r:embed="rId3" cstate="print"/>
          <a:srcRect/>
          <a:stretch>
            <a:fillRect/>
          </a:stretch>
        </p:blipFill>
        <p:spPr bwMode="auto">
          <a:xfrm>
            <a:off x="4572000" y="2214554"/>
            <a:ext cx="3071816" cy="4214842"/>
          </a:xfrm>
          <a:prstGeom prst="rect">
            <a:avLst/>
          </a:prstGeom>
          <a:noFill/>
        </p:spPr>
      </p:pic>
      <p:grpSp>
        <p:nvGrpSpPr>
          <p:cNvPr id="10" name="组合 9">
            <a:extLst>
              <a:ext uri="{FF2B5EF4-FFF2-40B4-BE49-F238E27FC236}">
                <a16:creationId xmlns:a16="http://schemas.microsoft.com/office/drawing/2014/main" id="{B83DC9C8-C2A1-4B9A-9888-B28D95A8A8A3}"/>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5FF61791-243D-4EFB-AEA9-EBBE9292A2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24885F8D-CB87-47C6-A098-BE8AE65B3F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1D4196E4-EC6C-47A0-8B11-78C3F9C725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标题 1">
            <a:extLst>
              <a:ext uri="{FF2B5EF4-FFF2-40B4-BE49-F238E27FC236}">
                <a16:creationId xmlns:a16="http://schemas.microsoft.com/office/drawing/2014/main" id="{7E597B37-DD99-411D-8FE1-911B58102789}"/>
              </a:ext>
            </a:extLst>
          </p:cNvPr>
          <p:cNvSpPr>
            <a:spLocks noGrp="1"/>
          </p:cNvSpPr>
          <p:nvPr>
            <p:ph type="title"/>
          </p:nvPr>
        </p:nvSpPr>
        <p:spPr>
          <a:xfrm>
            <a:off x="544358" y="396904"/>
            <a:ext cx="7772400" cy="1362456"/>
          </a:xfrm>
        </p:spPr>
        <p:txBody>
          <a:bodyPr>
            <a:normAutofit/>
          </a:bodyPr>
          <a:lstStyle/>
          <a:p>
            <a:pPr algn="ctr"/>
            <a:r>
              <a:rPr lang="zh-CN" altLang="en-US" sz="3600" b="1" dirty="0">
                <a:solidFill>
                  <a:schemeClr val="tx1"/>
                </a:solidFill>
                <a:latin typeface="+mj-ea"/>
              </a:rPr>
              <a:t>其他证明材料</a:t>
            </a: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扫描1IMG_20160429_143031.jpg"/>
          <p:cNvPicPr>
            <a:picLocks noChangeAspect="1" noChangeArrowheads="1"/>
          </p:cNvPicPr>
          <p:nvPr/>
        </p:nvPicPr>
        <p:blipFill>
          <a:blip r:embed="rId2" cstate="print"/>
          <a:srcRect/>
          <a:stretch>
            <a:fillRect/>
          </a:stretch>
        </p:blipFill>
        <p:spPr bwMode="auto">
          <a:xfrm>
            <a:off x="857224" y="2143116"/>
            <a:ext cx="3071834" cy="4286280"/>
          </a:xfrm>
          <a:prstGeom prst="rect">
            <a:avLst/>
          </a:prstGeom>
          <a:noFill/>
        </p:spPr>
      </p:pic>
      <p:pic>
        <p:nvPicPr>
          <p:cNvPr id="11267" name="Picture 3" descr="F:\扫描1IMG_20160429_143048.jpg"/>
          <p:cNvPicPr>
            <a:picLocks noChangeAspect="1" noChangeArrowheads="1"/>
          </p:cNvPicPr>
          <p:nvPr/>
        </p:nvPicPr>
        <p:blipFill>
          <a:blip r:embed="rId3" cstate="print"/>
          <a:srcRect/>
          <a:stretch>
            <a:fillRect/>
          </a:stretch>
        </p:blipFill>
        <p:spPr bwMode="auto">
          <a:xfrm>
            <a:off x="4357686" y="2071678"/>
            <a:ext cx="3071816" cy="4286280"/>
          </a:xfrm>
          <a:prstGeom prst="rect">
            <a:avLst/>
          </a:prstGeom>
          <a:noFill/>
        </p:spPr>
      </p:pic>
      <p:grpSp>
        <p:nvGrpSpPr>
          <p:cNvPr id="10" name="组合 9">
            <a:extLst>
              <a:ext uri="{FF2B5EF4-FFF2-40B4-BE49-F238E27FC236}">
                <a16:creationId xmlns:a16="http://schemas.microsoft.com/office/drawing/2014/main" id="{A68ABE9A-8E0F-4C47-9478-4D44744E09A4}"/>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013B8F01-4E7B-4532-9BEA-DF7C084E7B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33DAF482-0375-4ECB-B0D6-0DB7A48A5C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C6E3882B-808C-40DC-8566-BAE68D731B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标题 1">
            <a:extLst>
              <a:ext uri="{FF2B5EF4-FFF2-40B4-BE49-F238E27FC236}">
                <a16:creationId xmlns:a16="http://schemas.microsoft.com/office/drawing/2014/main" id="{C249CFF8-D38B-477F-838B-CA880D6AF8DC}"/>
              </a:ext>
            </a:extLst>
          </p:cNvPr>
          <p:cNvSpPr>
            <a:spLocks noGrp="1"/>
          </p:cNvSpPr>
          <p:nvPr>
            <p:ph type="title"/>
          </p:nvPr>
        </p:nvSpPr>
        <p:spPr>
          <a:xfrm>
            <a:off x="544358" y="396904"/>
            <a:ext cx="7772400" cy="1362456"/>
          </a:xfrm>
        </p:spPr>
        <p:txBody>
          <a:bodyPr>
            <a:normAutofit/>
          </a:bodyPr>
          <a:lstStyle/>
          <a:p>
            <a:pPr algn="ctr"/>
            <a:r>
              <a:rPr lang="zh-CN" altLang="en-US" sz="3600" b="1" dirty="0">
                <a:solidFill>
                  <a:schemeClr val="tx1"/>
                </a:solidFill>
                <a:latin typeface="+mj-ea"/>
              </a:rPr>
              <a:t>其他证明材料</a:t>
            </a:r>
          </a:p>
        </p:txBody>
      </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扫描1IMG_20160429_143303.jpg"/>
          <p:cNvPicPr>
            <a:picLocks noChangeAspect="1" noChangeArrowheads="1"/>
          </p:cNvPicPr>
          <p:nvPr/>
        </p:nvPicPr>
        <p:blipFill>
          <a:blip r:embed="rId2" cstate="print"/>
          <a:srcRect/>
          <a:stretch>
            <a:fillRect/>
          </a:stretch>
        </p:blipFill>
        <p:spPr bwMode="auto">
          <a:xfrm>
            <a:off x="785786" y="2071678"/>
            <a:ext cx="3071834" cy="4357694"/>
          </a:xfrm>
          <a:prstGeom prst="rect">
            <a:avLst/>
          </a:prstGeom>
          <a:noFill/>
        </p:spPr>
      </p:pic>
      <p:pic>
        <p:nvPicPr>
          <p:cNvPr id="13315" name="Picture 3" descr="F:\扫描1IMG_20160429_143311.jpg"/>
          <p:cNvPicPr>
            <a:picLocks noChangeAspect="1" noChangeArrowheads="1"/>
          </p:cNvPicPr>
          <p:nvPr/>
        </p:nvPicPr>
        <p:blipFill>
          <a:blip r:embed="rId3" cstate="print"/>
          <a:srcRect/>
          <a:stretch>
            <a:fillRect/>
          </a:stretch>
        </p:blipFill>
        <p:spPr bwMode="auto">
          <a:xfrm>
            <a:off x="4572000" y="2071678"/>
            <a:ext cx="3286130" cy="4286280"/>
          </a:xfrm>
          <a:prstGeom prst="rect">
            <a:avLst/>
          </a:prstGeom>
          <a:noFill/>
        </p:spPr>
      </p:pic>
      <p:grpSp>
        <p:nvGrpSpPr>
          <p:cNvPr id="10" name="组合 9">
            <a:extLst>
              <a:ext uri="{FF2B5EF4-FFF2-40B4-BE49-F238E27FC236}">
                <a16:creationId xmlns:a16="http://schemas.microsoft.com/office/drawing/2014/main" id="{6DC7CA8B-75C4-404C-9793-F6F8E669B4B6}"/>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54E0B450-9BD8-4AE4-939B-D5F896C110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9FC86A51-896F-4FA7-B542-8E98926728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F3A4FE77-F478-4445-B311-8DFE1C075C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标题 1">
            <a:extLst>
              <a:ext uri="{FF2B5EF4-FFF2-40B4-BE49-F238E27FC236}">
                <a16:creationId xmlns:a16="http://schemas.microsoft.com/office/drawing/2014/main" id="{AEA50CEC-FC13-4082-878F-AE1C47FAE4D3}"/>
              </a:ext>
            </a:extLst>
          </p:cNvPr>
          <p:cNvSpPr>
            <a:spLocks noGrp="1"/>
          </p:cNvSpPr>
          <p:nvPr>
            <p:ph type="title"/>
          </p:nvPr>
        </p:nvSpPr>
        <p:spPr>
          <a:xfrm>
            <a:off x="544358" y="396904"/>
            <a:ext cx="7772400" cy="1362456"/>
          </a:xfrm>
        </p:spPr>
        <p:txBody>
          <a:bodyPr>
            <a:normAutofit/>
          </a:bodyPr>
          <a:lstStyle/>
          <a:p>
            <a:pPr algn="ctr"/>
            <a:r>
              <a:rPr lang="zh-CN" altLang="en-US" sz="3600" b="1" dirty="0">
                <a:solidFill>
                  <a:schemeClr val="tx1"/>
                </a:solidFill>
                <a:latin typeface="+mj-ea"/>
              </a:rPr>
              <a:t>其他证明材料</a:t>
            </a: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51B7A-31A3-48F8-BFDD-59205A32FF18}"/>
              </a:ext>
            </a:extLst>
          </p:cNvPr>
          <p:cNvSpPr>
            <a:spLocks noGrp="1"/>
          </p:cNvSpPr>
          <p:nvPr>
            <p:ph type="title"/>
          </p:nvPr>
        </p:nvSpPr>
        <p:spPr>
          <a:xfrm>
            <a:off x="755576" y="980728"/>
            <a:ext cx="8229600" cy="866360"/>
          </a:xfrm>
        </p:spPr>
        <p:txBody>
          <a:bodyPr>
            <a:noAutofit/>
          </a:bodyPr>
          <a:lstStyle/>
          <a:p>
            <a:r>
              <a:rPr lang="en-US" altLang="zh-CN" sz="3600" dirty="0">
                <a:latin typeface="+mn-ea"/>
              </a:rPr>
              <a:t>2021</a:t>
            </a:r>
            <a:r>
              <a:rPr lang="zh-CN" altLang="en-US" sz="3600">
                <a:latin typeface="+mn-ea"/>
              </a:rPr>
              <a:t>年度</a:t>
            </a:r>
            <a:r>
              <a:rPr lang="zh-CN" altLang="en-US" sz="3600"/>
              <a:t>海洋科学技术</a:t>
            </a:r>
            <a:r>
              <a:rPr lang="zh-CN" altLang="en-US" sz="3600" dirty="0"/>
              <a:t>奖评选调整事项</a:t>
            </a:r>
          </a:p>
        </p:txBody>
      </p:sp>
      <p:sp>
        <p:nvSpPr>
          <p:cNvPr id="3" name="内容占位符 2">
            <a:extLst>
              <a:ext uri="{FF2B5EF4-FFF2-40B4-BE49-F238E27FC236}">
                <a16:creationId xmlns:a16="http://schemas.microsoft.com/office/drawing/2014/main" id="{7A04C519-7F7A-46BE-8988-1D971848A64D}"/>
              </a:ext>
            </a:extLst>
          </p:cNvPr>
          <p:cNvSpPr>
            <a:spLocks noGrp="1"/>
          </p:cNvSpPr>
          <p:nvPr>
            <p:ph idx="1"/>
          </p:nvPr>
        </p:nvSpPr>
        <p:spPr>
          <a:xfrm>
            <a:off x="1182452" y="2420888"/>
            <a:ext cx="6779096" cy="2933680"/>
          </a:xfrm>
        </p:spPr>
        <p:style>
          <a:lnRef idx="1">
            <a:schemeClr val="accent2"/>
          </a:lnRef>
          <a:fillRef idx="2">
            <a:schemeClr val="accent2"/>
          </a:fillRef>
          <a:effectRef idx="1">
            <a:schemeClr val="accent2"/>
          </a:effectRef>
          <a:fontRef idx="minor">
            <a:schemeClr val="dk1"/>
          </a:fontRef>
        </p:style>
        <p:txBody>
          <a:bodyPr>
            <a:normAutofit/>
          </a:bodyPr>
          <a:lstStyle/>
          <a:p>
            <a:r>
              <a:rPr lang="zh-CN" altLang="zh-CN" b="1" dirty="0">
                <a:latin typeface="+mn-ea"/>
              </a:rPr>
              <a:t>申报推荐书的改革</a:t>
            </a:r>
            <a:endParaRPr lang="zh-CN" altLang="zh-CN" dirty="0">
              <a:latin typeface="+mn-ea"/>
            </a:endParaRPr>
          </a:p>
          <a:p>
            <a:r>
              <a:rPr lang="zh-CN" altLang="zh-CN" b="1" dirty="0">
                <a:latin typeface="+mn-ea"/>
              </a:rPr>
              <a:t>在初评环节增加对二等奖项目的视频汇报答辩</a:t>
            </a:r>
            <a:endParaRPr lang="en-US" altLang="zh-CN" b="1" dirty="0">
              <a:latin typeface="+mn-ea"/>
            </a:endParaRPr>
          </a:p>
          <a:p>
            <a:r>
              <a:rPr lang="zh-CN" altLang="zh-CN" sz="2400" b="1" dirty="0">
                <a:latin typeface="+mn-ea"/>
              </a:rPr>
              <a:t>继续保持终评环节的大体流程和规则不变</a:t>
            </a:r>
            <a:r>
              <a:rPr lang="zh-CN" altLang="en-US" sz="2400" b="1" dirty="0">
                <a:latin typeface="+mn-ea"/>
              </a:rPr>
              <a:t>，终评环节增加一等奖项目视频汇报答辩</a:t>
            </a:r>
            <a:endParaRPr lang="zh-CN" altLang="zh-CN" sz="2400" b="1" dirty="0">
              <a:latin typeface="+mn-ea"/>
            </a:endParaRPr>
          </a:p>
          <a:p>
            <a:pPr marL="0" indent="0">
              <a:buNone/>
            </a:pPr>
            <a:endParaRPr lang="zh-CN" altLang="zh-CN" dirty="0"/>
          </a:p>
        </p:txBody>
      </p:sp>
    </p:spTree>
    <p:extLst>
      <p:ext uri="{BB962C8B-B14F-4D97-AF65-F5344CB8AC3E}">
        <p14:creationId xmlns:p14="http://schemas.microsoft.com/office/powerpoint/2010/main" val="1339762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33488" y="2613392"/>
            <a:ext cx="6858048" cy="1631216"/>
          </a:xfrm>
          <a:prstGeom prst="rect">
            <a:avLst/>
          </a:prstGeom>
          <a:noFill/>
        </p:spPr>
        <p:txBody>
          <a:bodyPr wrap="square" rtlCol="0">
            <a:spAutoFit/>
          </a:bodyPr>
          <a:lstStyle/>
          <a:p>
            <a:pPr algn="ctr"/>
            <a:r>
              <a:rPr lang="zh-CN" altLang="en-US" sz="10000" b="1" dirty="0">
                <a:solidFill>
                  <a:schemeClr val="tx2"/>
                </a:solidFill>
                <a:latin typeface="+mn-ea"/>
                <a:cs typeface="+mj-cs"/>
              </a:rPr>
              <a:t>谢谢大家！</a:t>
            </a:r>
          </a:p>
        </p:txBody>
      </p:sp>
      <p:grpSp>
        <p:nvGrpSpPr>
          <p:cNvPr id="10" name="组合 9">
            <a:extLst>
              <a:ext uri="{FF2B5EF4-FFF2-40B4-BE49-F238E27FC236}">
                <a16:creationId xmlns:a16="http://schemas.microsoft.com/office/drawing/2014/main" id="{FB6F98A3-4310-4735-949F-0B5B634C03F4}"/>
              </a:ext>
            </a:extLst>
          </p:cNvPr>
          <p:cNvGrpSpPr/>
          <p:nvPr/>
        </p:nvGrpSpPr>
        <p:grpSpPr>
          <a:xfrm>
            <a:off x="179512" y="114320"/>
            <a:ext cx="1584176" cy="448194"/>
            <a:chOff x="1043608" y="624788"/>
            <a:chExt cx="1584176" cy="448194"/>
          </a:xfrm>
        </p:grpSpPr>
        <p:pic>
          <p:nvPicPr>
            <p:cNvPr id="11" name="Picture 5" descr="C:\Users\Administrator\Desktop\太平洋学会会徽.gif">
              <a:extLst>
                <a:ext uri="{FF2B5EF4-FFF2-40B4-BE49-F238E27FC236}">
                  <a16:creationId xmlns:a16="http://schemas.microsoft.com/office/drawing/2014/main" id="{FAEB0A01-0779-494C-9AC9-16F31236D6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会标.gif">
              <a:extLst>
                <a:ext uri="{FF2B5EF4-FFF2-40B4-BE49-F238E27FC236}">
                  <a16:creationId xmlns:a16="http://schemas.microsoft.com/office/drawing/2014/main" id="{080F526C-C75E-40F6-AFE8-B9FE262D69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xuehui.gif">
              <a:extLst>
                <a:ext uri="{FF2B5EF4-FFF2-40B4-BE49-F238E27FC236}">
                  <a16:creationId xmlns:a16="http://schemas.microsoft.com/office/drawing/2014/main" id="{DEADF680-9139-4188-85E8-4665E7A98F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7544" y="1094960"/>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p:txBody>
          <a:bodyPr/>
          <a:lstStyle/>
          <a:p>
            <a:pPr marL="0" lvl="0" indent="0">
              <a:buNone/>
            </a:pPr>
            <a:r>
              <a:rPr lang="en-US" altLang="zh-CN" sz="2400" dirty="0">
                <a:solidFill>
                  <a:schemeClr val="tx2"/>
                </a:solidFill>
                <a:latin typeface="+mn-ea"/>
              </a:rPr>
              <a:t>    2010</a:t>
            </a:r>
            <a:r>
              <a:rPr lang="zh-CN" altLang="zh-CN" sz="2400" dirty="0">
                <a:solidFill>
                  <a:schemeClr val="tx2"/>
                </a:solidFill>
                <a:latin typeface="+mn-ea"/>
              </a:rPr>
              <a:t>、</a:t>
            </a:r>
            <a:r>
              <a:rPr lang="en-US" altLang="zh-CN" sz="2400" dirty="0">
                <a:solidFill>
                  <a:schemeClr val="tx2"/>
                </a:solidFill>
                <a:latin typeface="+mn-ea"/>
              </a:rPr>
              <a:t>2011</a:t>
            </a:r>
            <a:r>
              <a:rPr lang="zh-CN" altLang="zh-CN" sz="2400" dirty="0">
                <a:solidFill>
                  <a:schemeClr val="tx2"/>
                </a:solidFill>
                <a:latin typeface="+mn-ea"/>
              </a:rPr>
              <a:t>年</a:t>
            </a:r>
            <a:r>
              <a:rPr lang="zh-CN" altLang="en-US" sz="2400" dirty="0">
                <a:solidFill>
                  <a:schemeClr val="tx2"/>
                </a:solidFill>
                <a:latin typeface="+mn-ea"/>
              </a:rPr>
              <a:t>，中国海洋</a:t>
            </a:r>
            <a:r>
              <a:rPr lang="zh-CN" altLang="zh-CN" sz="2400" dirty="0">
                <a:solidFill>
                  <a:schemeClr val="tx2"/>
                </a:solidFill>
                <a:latin typeface="+mn-ea"/>
              </a:rPr>
              <a:t>学会承接了海洋创新成果奖的具体组织承办工作，经过一段时间的磨合和实践，条件基本成熟。</a:t>
            </a:r>
            <a:endParaRPr lang="zh-CN" altLang="en-US" sz="2400" b="1" dirty="0">
              <a:solidFill>
                <a:schemeClr val="tx2"/>
              </a:solidFill>
              <a:latin typeface="+mn-ea"/>
            </a:endParaRPr>
          </a:p>
        </p:txBody>
      </p:sp>
      <p:pic>
        <p:nvPicPr>
          <p:cNvPr id="3075" name="Picture 3" descr="G:\奖励委员会第一次会议多媒体照片\TTK_0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425" y="3573016"/>
            <a:ext cx="3572718" cy="23919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奖励委员会第一次会议多媒体照片\_MG_3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573016"/>
            <a:ext cx="3586053" cy="2391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C2FCCA04-247C-4D1C-B08B-909296156403}"/>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B9C33A5E-C44F-463B-8CE2-54C5AAA9C1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86BEA560-75FC-4C8C-BB36-49B48DD1D3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Administrator\Desktop\xuehui.gif">
              <a:extLst>
                <a:ext uri="{FF2B5EF4-FFF2-40B4-BE49-F238E27FC236}">
                  <a16:creationId xmlns:a16="http://schemas.microsoft.com/office/drawing/2014/main" id="{2488F524-9753-4A8A-BEFF-0945FDF1FF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884450"/>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p:txBody>
          <a:bodyPr/>
          <a:lstStyle/>
          <a:p>
            <a:pPr marL="0" lvl="0" indent="0" algn="ctr">
              <a:buNone/>
            </a:pPr>
            <a:r>
              <a:rPr lang="zh-CN" altLang="zh-CN" sz="2400" dirty="0">
                <a:solidFill>
                  <a:schemeClr val="tx2"/>
                </a:solidFill>
                <a:latin typeface="+mn-ea"/>
              </a:rPr>
              <a:t>于</a:t>
            </a:r>
            <a:r>
              <a:rPr lang="en-US" altLang="zh-CN" sz="2400" dirty="0">
                <a:solidFill>
                  <a:schemeClr val="tx2"/>
                </a:solidFill>
                <a:latin typeface="+mn-ea"/>
              </a:rPr>
              <a:t>2012</a:t>
            </a:r>
            <a:r>
              <a:rPr lang="zh-CN" altLang="zh-CN" sz="2400" dirty="0">
                <a:solidFill>
                  <a:schemeClr val="tx2"/>
                </a:solidFill>
                <a:latin typeface="+mn-ea"/>
              </a:rPr>
              <a:t>年</a:t>
            </a:r>
            <a:r>
              <a:rPr lang="en-US" altLang="zh-CN" sz="2400" dirty="0">
                <a:solidFill>
                  <a:schemeClr val="tx2"/>
                </a:solidFill>
                <a:latin typeface="+mn-ea"/>
              </a:rPr>
              <a:t>7</a:t>
            </a:r>
            <a:r>
              <a:rPr lang="zh-CN" altLang="zh-CN" sz="2400" dirty="0">
                <a:solidFill>
                  <a:schemeClr val="tx2"/>
                </a:solidFill>
                <a:latin typeface="+mn-ea"/>
              </a:rPr>
              <a:t>月</a:t>
            </a:r>
            <a:r>
              <a:rPr lang="en-US" altLang="zh-CN" sz="2400" dirty="0">
                <a:solidFill>
                  <a:schemeClr val="tx2"/>
                </a:solidFill>
                <a:latin typeface="+mn-ea"/>
              </a:rPr>
              <a:t>25</a:t>
            </a:r>
            <a:r>
              <a:rPr lang="zh-CN" altLang="zh-CN" sz="2400" dirty="0">
                <a:solidFill>
                  <a:schemeClr val="tx2"/>
                </a:solidFill>
                <a:latin typeface="+mn-ea"/>
              </a:rPr>
              <a:t>日在北京组织召开了“专家座谈会”</a:t>
            </a:r>
            <a:endParaRPr lang="zh-CN" altLang="en-US" sz="2400" b="1" dirty="0">
              <a:solidFill>
                <a:schemeClr val="tx2"/>
              </a:solidFill>
              <a:latin typeface="+mn-ea"/>
            </a:endParaRPr>
          </a:p>
        </p:txBody>
      </p:sp>
      <p:pic>
        <p:nvPicPr>
          <p:cNvPr id="6146" name="Picture 2" descr="G:\奖励委员会第一次会议多媒体照片\海洋创新成果奖改革座谈会会场.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814" y="2996952"/>
            <a:ext cx="4464495"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istrator\Desktop\扫描文件\scan81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564904"/>
            <a:ext cx="2652493" cy="375937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EB2CE2A8-607C-4B36-8DCB-BACAC31F7A7A}"/>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AE202E28-6188-4396-872C-197517AC55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024DCA5B-D5E6-4B79-8A05-E1CB0B6F99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Administrator\Desktop\xuehui.gif">
              <a:extLst>
                <a:ext uri="{FF2B5EF4-FFF2-40B4-BE49-F238E27FC236}">
                  <a16:creationId xmlns:a16="http://schemas.microsoft.com/office/drawing/2014/main" id="{5392C878-243C-46E9-BFBA-620A6D217F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23528" y="792909"/>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p:txBody>
          <a:bodyPr/>
          <a:lstStyle/>
          <a:p>
            <a:pPr marL="0" lvl="0" indent="0" algn="ctr">
              <a:buNone/>
            </a:pPr>
            <a:r>
              <a:rPr lang="zh-CN" altLang="zh-CN" sz="2400" dirty="0">
                <a:solidFill>
                  <a:schemeClr val="tx2"/>
                </a:solidFill>
              </a:rPr>
              <a:t>向国家奖励部门提出申请设立海洋科学技术奖</a:t>
            </a:r>
            <a:endParaRPr lang="zh-CN" altLang="en-US" sz="2400" b="1" dirty="0">
              <a:solidFill>
                <a:schemeClr val="tx2"/>
              </a:solidFill>
              <a:latin typeface="+mn-ea"/>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571434"/>
            <a:ext cx="2721885" cy="3861048"/>
          </a:xfrm>
          <a:prstGeom prst="rect">
            <a:avLst/>
          </a:prstGeom>
        </p:spPr>
      </p:pic>
      <p:pic>
        <p:nvPicPr>
          <p:cNvPr id="1026" name="Picture 2" descr="C:\Users\Administrator\Desktop\扫描文件\scan81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564904"/>
            <a:ext cx="2736304" cy="386757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51CD78E0-DFDC-44F7-8D59-C9161E31FC59}"/>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EE9DACBB-8668-46B4-B71B-44D79468DE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D3EE601D-EB23-451A-B6C7-4410B1C99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Administrator\Desktop\xuehui.gif">
              <a:extLst>
                <a:ext uri="{FF2B5EF4-FFF2-40B4-BE49-F238E27FC236}">
                  <a16:creationId xmlns:a16="http://schemas.microsoft.com/office/drawing/2014/main" id="{8EA33C3C-CC73-447C-A3DA-7A889B1347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72980" y="692696"/>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a:xfrm>
            <a:off x="457200" y="1682594"/>
            <a:ext cx="8229600" cy="4642006"/>
          </a:xfrm>
        </p:spPr>
        <p:txBody>
          <a:bodyPr/>
          <a:lstStyle/>
          <a:p>
            <a:pPr marL="0" lvl="0" indent="0" algn="ctr">
              <a:buNone/>
            </a:pPr>
            <a:r>
              <a:rPr lang="zh-CN" altLang="zh-CN" sz="2400" dirty="0">
                <a:solidFill>
                  <a:schemeClr val="tx2"/>
                </a:solidFill>
              </a:rPr>
              <a:t>向国家奖励部门提出申请设立海洋科学技术奖</a:t>
            </a:r>
            <a:endParaRPr lang="zh-CN" altLang="en-US" sz="2400" b="1" dirty="0">
              <a:solidFill>
                <a:schemeClr val="tx2"/>
              </a:solidFill>
              <a:latin typeface="+mn-ea"/>
            </a:endParaRPr>
          </a:p>
        </p:txBody>
      </p:sp>
      <p:pic>
        <p:nvPicPr>
          <p:cNvPr id="3074" name="Picture 2" descr="C:\Users\Administrator\Desktop\红头文件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926" y="2564904"/>
            <a:ext cx="2766042" cy="398271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587174"/>
            <a:ext cx="2788566" cy="3960440"/>
          </a:xfrm>
          <a:prstGeom prst="rect">
            <a:avLst/>
          </a:prstGeom>
        </p:spPr>
      </p:pic>
      <p:grpSp>
        <p:nvGrpSpPr>
          <p:cNvPr id="11" name="组合 10">
            <a:extLst>
              <a:ext uri="{FF2B5EF4-FFF2-40B4-BE49-F238E27FC236}">
                <a16:creationId xmlns:a16="http://schemas.microsoft.com/office/drawing/2014/main" id="{EA9132A6-26FF-49E3-B200-B2EBA88A9306}"/>
              </a:ext>
            </a:extLst>
          </p:cNvPr>
          <p:cNvGrpSpPr/>
          <p:nvPr/>
        </p:nvGrpSpPr>
        <p:grpSpPr>
          <a:xfrm>
            <a:off x="179512" y="114320"/>
            <a:ext cx="1584176" cy="448194"/>
            <a:chOff x="1043608" y="624788"/>
            <a:chExt cx="1584176" cy="448194"/>
          </a:xfrm>
        </p:grpSpPr>
        <p:pic>
          <p:nvPicPr>
            <p:cNvPr id="13" name="Picture 5" descr="C:\Users\Administrator\Desktop\太平洋学会会徽.gif">
              <a:extLst>
                <a:ext uri="{FF2B5EF4-FFF2-40B4-BE49-F238E27FC236}">
                  <a16:creationId xmlns:a16="http://schemas.microsoft.com/office/drawing/2014/main" id="{666E2DB7-817D-461D-AD39-87465B5355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会标.gif">
              <a:extLst>
                <a:ext uri="{FF2B5EF4-FFF2-40B4-BE49-F238E27FC236}">
                  <a16:creationId xmlns:a16="http://schemas.microsoft.com/office/drawing/2014/main" id="{D6FB0A59-E527-4DEC-B22A-EE2811E6C8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istrator\Desktop\xuehui.gif">
              <a:extLst>
                <a:ext uri="{FF2B5EF4-FFF2-40B4-BE49-F238E27FC236}">
                  <a16:creationId xmlns:a16="http://schemas.microsoft.com/office/drawing/2014/main" id="{0A4E573A-C43D-4C15-BB5F-3EF53AB2E2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948672"/>
            <a:ext cx="8229600" cy="706198"/>
          </a:xfrm>
        </p:spPr>
        <p:txBody>
          <a:bodyPr>
            <a:normAutofit/>
          </a:bodyPr>
          <a:lstStyle/>
          <a:p>
            <a:pPr algn="ctr"/>
            <a:r>
              <a:rPr lang="zh-CN" altLang="zh-CN" sz="3600" b="1" dirty="0">
                <a:latin typeface="+mn-ea"/>
                <a:ea typeface="+mn-ea"/>
              </a:rPr>
              <a:t>海洋科学技术奖概况</a:t>
            </a:r>
            <a:endParaRPr lang="zh-CN" altLang="en-US" sz="3600" b="1" dirty="0">
              <a:latin typeface="+mn-ea"/>
              <a:ea typeface="+mn-ea"/>
            </a:endParaRPr>
          </a:p>
        </p:txBody>
      </p:sp>
      <p:sp>
        <p:nvSpPr>
          <p:cNvPr id="3" name="内容占位符 2"/>
          <p:cNvSpPr>
            <a:spLocks noGrp="1"/>
          </p:cNvSpPr>
          <p:nvPr>
            <p:ph idx="1"/>
          </p:nvPr>
        </p:nvSpPr>
        <p:spPr/>
        <p:txBody>
          <a:bodyPr/>
          <a:lstStyle/>
          <a:p>
            <a:pPr marL="0" lvl="0" indent="0" algn="ctr">
              <a:buNone/>
            </a:pPr>
            <a:r>
              <a:rPr lang="zh-CN" altLang="en-US" sz="2400" dirty="0">
                <a:solidFill>
                  <a:schemeClr val="tx2"/>
                </a:solidFill>
                <a:latin typeface="+mn-ea"/>
              </a:rPr>
              <a:t>海洋科学技术奖</a:t>
            </a:r>
            <a:r>
              <a:rPr lang="zh-CN" altLang="zh-CN" sz="2400" dirty="0">
                <a:solidFill>
                  <a:schemeClr val="tx2"/>
                </a:solidFill>
                <a:latin typeface="+mn-ea"/>
              </a:rPr>
              <a:t>于</a:t>
            </a:r>
            <a:r>
              <a:rPr lang="en-US" altLang="zh-CN" sz="2400" dirty="0">
                <a:solidFill>
                  <a:schemeClr val="tx2"/>
                </a:solidFill>
                <a:latin typeface="+mn-ea"/>
              </a:rPr>
              <a:t>2013</a:t>
            </a:r>
            <a:r>
              <a:rPr lang="zh-CN" altLang="zh-CN" sz="2400" dirty="0">
                <a:solidFill>
                  <a:schemeClr val="tx2"/>
                </a:solidFill>
                <a:latin typeface="+mn-ea"/>
              </a:rPr>
              <a:t>年</a:t>
            </a:r>
            <a:r>
              <a:rPr lang="en-US" altLang="zh-CN" sz="2400" dirty="0">
                <a:solidFill>
                  <a:schemeClr val="tx2"/>
                </a:solidFill>
                <a:latin typeface="+mn-ea"/>
              </a:rPr>
              <a:t>4</a:t>
            </a:r>
            <a:r>
              <a:rPr lang="zh-CN" altLang="zh-CN" sz="2400" dirty="0">
                <a:solidFill>
                  <a:schemeClr val="tx2"/>
                </a:solidFill>
                <a:latin typeface="+mn-ea"/>
              </a:rPr>
              <a:t>月得到批准</a:t>
            </a:r>
            <a:r>
              <a:rPr lang="zh-CN" altLang="en-US" sz="2400" dirty="0">
                <a:solidFill>
                  <a:schemeClr val="tx2"/>
                </a:solidFill>
                <a:latin typeface="+mn-ea"/>
              </a:rPr>
              <a:t>，</a:t>
            </a:r>
            <a:r>
              <a:rPr lang="zh-CN" altLang="zh-CN" sz="2400" dirty="0">
                <a:solidFill>
                  <a:schemeClr val="tx2"/>
                </a:solidFill>
                <a:latin typeface="+mn-ea"/>
              </a:rPr>
              <a:t>正式对外发布</a:t>
            </a:r>
            <a:endParaRPr lang="zh-CN" altLang="en-US" sz="2400" b="1" dirty="0">
              <a:solidFill>
                <a:schemeClr val="tx2"/>
              </a:solidFill>
              <a:latin typeface="+mn-ea"/>
            </a:endParaRPr>
          </a:p>
        </p:txBody>
      </p:sp>
      <p:pic>
        <p:nvPicPr>
          <p:cNvPr id="7171" name="Picture 3" descr="G:\奖励委员会第一次会议多媒体照片\TTK_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450" y="3792539"/>
            <a:ext cx="3802147" cy="254550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奖励委员会第一次会议多媒体照片\颁发登记证书.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03" y="2564904"/>
            <a:ext cx="3842313" cy="2572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06F49041-9FAF-4C68-88B6-19D25CDF4718}"/>
              </a:ext>
            </a:extLst>
          </p:cNvPr>
          <p:cNvGrpSpPr/>
          <p:nvPr/>
        </p:nvGrpSpPr>
        <p:grpSpPr>
          <a:xfrm>
            <a:off x="179512" y="114320"/>
            <a:ext cx="1584176" cy="448194"/>
            <a:chOff x="1043608" y="624788"/>
            <a:chExt cx="1584176" cy="448194"/>
          </a:xfrm>
        </p:grpSpPr>
        <p:pic>
          <p:nvPicPr>
            <p:cNvPr id="12" name="Picture 5" descr="C:\Users\Administrator\Desktop\太平洋学会会徽.gif">
              <a:extLst>
                <a:ext uri="{FF2B5EF4-FFF2-40B4-BE49-F238E27FC236}">
                  <a16:creationId xmlns:a16="http://schemas.microsoft.com/office/drawing/2014/main" id="{5EB99270-8CED-4F9D-B721-20E1E25AE5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624788"/>
              <a:ext cx="618585" cy="40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会标.gif">
              <a:extLst>
                <a:ext uri="{FF2B5EF4-FFF2-40B4-BE49-F238E27FC236}">
                  <a16:creationId xmlns:a16="http://schemas.microsoft.com/office/drawing/2014/main" id="{3391D79E-076F-4803-ACF7-AF70DF636F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1798" y="653963"/>
              <a:ext cx="445986" cy="419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Administrator\Desktop\xuehui.gif">
              <a:extLst>
                <a:ext uri="{FF2B5EF4-FFF2-40B4-BE49-F238E27FC236}">
                  <a16:creationId xmlns:a16="http://schemas.microsoft.com/office/drawing/2014/main" id="{AB913301-6C4D-404E-99CD-D8B8C7E8F5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653963"/>
              <a:ext cx="505403" cy="37905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424</TotalTime>
  <Words>1691</Words>
  <Application>Microsoft Office PowerPoint</Application>
  <PresentationFormat>全屏显示(4:3)</PresentationFormat>
  <Paragraphs>214</Paragraphs>
  <Slides>47</Slides>
  <Notes>0</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47</vt:i4>
      </vt:variant>
    </vt:vector>
  </HeadingPairs>
  <TitlesOfParts>
    <vt:vector size="54" baseType="lpstr">
      <vt:lpstr>隶书</vt:lpstr>
      <vt:lpstr>宋体</vt:lpstr>
      <vt:lpstr>Calibri</vt:lpstr>
      <vt:lpstr>Constantia</vt:lpstr>
      <vt:lpstr>Wingdings 2</vt:lpstr>
      <vt:lpstr>流畅</vt:lpstr>
      <vt:lpstr>1_流畅</vt:lpstr>
      <vt:lpstr>海洋科学技术奖 申报情况介绍</vt:lpstr>
      <vt:lpstr>介绍内容</vt:lpstr>
      <vt:lpstr>海洋科学技术奖概况</vt:lpstr>
      <vt:lpstr>海洋科学技术奖概况</vt:lpstr>
      <vt:lpstr>海洋科学技术奖概况</vt:lpstr>
      <vt:lpstr>海洋科学技术奖概况</vt:lpstr>
      <vt:lpstr>海洋科学技术奖概况</vt:lpstr>
      <vt:lpstr>海洋科学技术奖概况</vt:lpstr>
      <vt:lpstr>海洋科学技术奖概况</vt:lpstr>
      <vt:lpstr>海洋科学技术奖概况</vt:lpstr>
      <vt:lpstr>海洋科学技术奖组织机构设置图</vt:lpstr>
      <vt:lpstr>海洋科学技术奖概况</vt:lpstr>
      <vt:lpstr>海洋科学技术奖概况</vt:lpstr>
      <vt:lpstr>海洋科学技术奖组织机构设置图</vt:lpstr>
      <vt:lpstr>奖励委员会</vt:lpstr>
      <vt:lpstr>海洋科学技术奖概况</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海洋科学技术奖申报材料</vt:lpstr>
      <vt:lpstr>（一）成果评价证明</vt:lpstr>
      <vt:lpstr>PowerPoint 演示文稿</vt:lpstr>
      <vt:lpstr>PowerPoint 演示文稿</vt:lpstr>
      <vt:lpstr>PowerPoint 演示文稿</vt:lpstr>
      <vt:lpstr>（二） 应用证明</vt:lpstr>
      <vt:lpstr>PowerPoint 演示文稿</vt:lpstr>
      <vt:lpstr>PowerPoint 演示文稿</vt:lpstr>
      <vt:lpstr>（三）知识产权证明</vt:lpstr>
      <vt:lpstr>（四） 文章、著作</vt:lpstr>
      <vt:lpstr>可整理出文章列表明细</vt:lpstr>
      <vt:lpstr>PowerPoint 演示文稿</vt:lpstr>
      <vt:lpstr>PowerPoint 演示文稿</vt:lpstr>
      <vt:lpstr>其他证明材料</vt:lpstr>
      <vt:lpstr>其他证明材料</vt:lpstr>
      <vt:lpstr>其他证明材料</vt:lpstr>
      <vt:lpstr>其他证明材料</vt:lpstr>
      <vt:lpstr>2021年度海洋科学技术奖评选调整事项</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c:creator>
  <cp:lastModifiedBy>ljx</cp:lastModifiedBy>
  <cp:revision>227</cp:revision>
  <dcterms:created xsi:type="dcterms:W3CDTF">2013-05-26T02:26:00Z</dcterms:created>
  <dcterms:modified xsi:type="dcterms:W3CDTF">2021-05-19T02:16:47Z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